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 id="2147483711" r:id="rId4"/>
    <p:sldMasterId id="2147483728" r:id="rId5"/>
    <p:sldMasterId id="2147483745" r:id="rId6"/>
    <p:sldMasterId id="2147483762" r:id="rId7"/>
    <p:sldMasterId id="2147483779" r:id="rId8"/>
    <p:sldMasterId id="2147483796" r:id="rId9"/>
    <p:sldMasterId id="2147483813" r:id="rId10"/>
    <p:sldMasterId id="2147483830" r:id="rId11"/>
  </p:sldMasterIdLst>
  <p:sldIdLst>
    <p:sldId id="257" r:id="rId12"/>
    <p:sldId id="259" r:id="rId13"/>
    <p:sldId id="261" r:id="rId14"/>
    <p:sldId id="262" r:id="rId15"/>
    <p:sldId id="263" r:id="rId16"/>
    <p:sldId id="264" r:id="rId17"/>
    <p:sldId id="265" r:id="rId18"/>
    <p:sldId id="266" r:id="rId19"/>
    <p:sldId id="267" r:id="rId20"/>
    <p:sldId id="268" r:id="rId21"/>
    <p:sldId id="26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21789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7262086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482216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80916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310071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960164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46404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898921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369431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93" y="609676"/>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9"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820529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9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501414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2316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6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66"/>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192905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813735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999433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9" y="273730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18" y="273730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849941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00449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9128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8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03240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413924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944893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3287428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71148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62"/>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52204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2922213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26132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577827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85" y="60966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81474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7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83755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1530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161916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035809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0" y="273728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09" y="273728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617931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4446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999209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9463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6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68018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29327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932288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79525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86375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61609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201864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664161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76" y="60964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2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38390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221863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5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538031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807802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8827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408558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2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20" y="273726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99" y="273726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430136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0219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2953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4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264805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764172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5826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933893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5493110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611095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6248066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057109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10329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66" y="60962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1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8217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629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335164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75672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7726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73"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73" y="2737374"/>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52" y="2737374"/>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961146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627778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463174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008715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191470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11904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78790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6881548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30365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4606638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32816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06274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532685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75309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61708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53"/>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2722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76315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6435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7121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60795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01473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188585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309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40590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9" y="609728"/>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5"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643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5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64888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9923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463E34-419F-41F2-8F7D-CCF0E6F531BC}"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26200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27026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007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9" y="273736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8" y="273736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17052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57098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519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4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091403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9347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80650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09401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737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63E34-419F-41F2-8F7D-CCF0E6F531BC}"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135048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118281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28357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642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5" y="60972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066469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4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08326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7145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85664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431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5"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5" y="273735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4" y="273735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19354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085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463E34-419F-41F2-8F7D-CCF0E6F531BC}" type="datetimeFigureOut">
              <a:rPr lang="en-US" smtClean="0"/>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133364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46724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3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83131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286073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2345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11234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4211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720174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9364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40805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1" y="60971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7"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5350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463E34-419F-41F2-8F7D-CCF0E6F531BC}" type="datetimeFigureOut">
              <a:rPr lang="en-US" smtClean="0"/>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47316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3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59275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151042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8442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420185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0" y="273734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9" y="273734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48791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094957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3477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2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6021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741000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5560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63E34-419F-41F2-8F7D-CCF0E6F531BC}" type="datetimeFigureOut">
              <a:rPr lang="en-US" smtClean="0"/>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0823127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0438608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767590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5248573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738197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459252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6" y="60970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687530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2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3483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67704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6889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79639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3626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54"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54" y="273733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3" y="273733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2824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944839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829431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1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657607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73944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97442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0609421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11806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017281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3829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4235931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08147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0" y="60969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46"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52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1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169202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054615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86736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070671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47"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47" y="2737322"/>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26" y="2737322"/>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576101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112083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418741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01"/>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4293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theme" Target="../theme/theme11.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63E34-419F-41F2-8F7D-CCF0E6F531BC}" type="datetimeFigureOut">
              <a:rPr lang="en-US" smtClean="0"/>
              <a:t>4/18/2025</a:t>
            </a:fld>
            <a:endParaRPr lang="en-US"/>
          </a:p>
        </p:txBody>
      </p:sp>
      <p:sp>
        <p:nvSpPr>
          <p:cNvPr id="5" name="Footer Placeholder 4"/>
          <p:cNvSpPr>
            <a:spLocks noGrp="1"/>
          </p:cNvSpPr>
          <p:nvPr>
            <p:ph type="ftr" sz="quarter" idx="3"/>
          </p:nvPr>
        </p:nvSpPr>
        <p:spPr>
          <a:xfrm>
            <a:off x="3124200" y="635647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A70CD-C089-408D-A1CA-020C56CEAF6F}" type="slidenum">
              <a:rPr lang="en-US" smtClean="0"/>
              <a:t>‹#›</a:t>
            </a:fld>
            <a:endParaRPr lang="en-US"/>
          </a:p>
        </p:txBody>
      </p:sp>
    </p:spTree>
    <p:extLst>
      <p:ext uri="{BB962C8B-B14F-4D97-AF65-F5344CB8AC3E}">
        <p14:creationId xmlns:p14="http://schemas.microsoft.com/office/powerpoint/2010/main" val="1299888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8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8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38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167836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392802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9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9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91"/>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7261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8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0772845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7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7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7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259588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6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6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6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537734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5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5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5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5674591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3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3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3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173834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2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2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2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536450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0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18/04/2025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0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0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3275314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jpeg"/><Relationship Id="rId1" Type="http://schemas.openxmlformats.org/officeDocument/2006/relationships/slideLayout" Target="../slideLayouts/slideLayout157.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gif"/></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109.xml"/><Relationship Id="rId4" Type="http://schemas.openxmlformats.org/officeDocument/2006/relationships/audio" Target="../media/media2.mp3"/></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68884"/>
          </a:xfrm>
          <a:prstGeom prst="rect">
            <a:avLst/>
          </a:prstGeom>
        </p:spPr>
      </p:pic>
      <p:sp>
        <p:nvSpPr>
          <p:cNvPr id="10" name="Rectangle 9"/>
          <p:cNvSpPr/>
          <p:nvPr/>
        </p:nvSpPr>
        <p:spPr>
          <a:xfrm>
            <a:off x="1578566" y="1628800"/>
            <a:ext cx="6775725" cy="4047605"/>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Chủ</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đề</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Gia</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đinhg</a:t>
            </a:r>
            <a:endPar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LV PTTM</a:t>
            </a:r>
          </a:p>
          <a:p>
            <a:pPr algn="ct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HĐ:ÂM NHẠC</a:t>
            </a:r>
          </a:p>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Dạy</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Cả</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nhà</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thương</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nhau</a:t>
            </a:r>
            <a:endPar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Nghe</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 Cho con</a:t>
            </a:r>
          </a:p>
          <a:p>
            <a:pPr algn="ct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TCAN :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Thỏ</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nghe</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nhảy</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vào</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chuồng</a:t>
            </a:r>
            <a:endPar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Lớp</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Mầm</a:t>
            </a:r>
            <a:endPar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Ngày</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13/11/2024</a:t>
            </a:r>
          </a:p>
          <a:p>
            <a:pPr algn="ct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GV: H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Oen</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Niê</a:t>
            </a:r>
            <a:endPar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Năm</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học</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2024-2025</a:t>
            </a:r>
            <a:endParaRPr lang="vi-VN"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978316542"/>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33856">
            <a:off x="-243505" y="3925500"/>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863878" y="221059"/>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1591316"/>
            <a:ext cx="8496944"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Trò chơi : Thỏ nghe hát nhảy vào chuồng</a:t>
            </a:r>
          </a:p>
        </p:txBody>
      </p:sp>
      <p:pic>
        <p:nvPicPr>
          <p:cNvPr id="5" name="V.A – Trời Nắng Trời Mưa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9317" y="2980706"/>
            <a:ext cx="578922" cy="715784"/>
          </a:xfrm>
          <a:prstGeom prst="rect">
            <a:avLst/>
          </a:prstGeom>
        </p:spPr>
      </p:pic>
    </p:spTree>
    <p:extLst>
      <p:ext uri="{BB962C8B-B14F-4D97-AF65-F5344CB8AC3E}">
        <p14:creationId xmlns:p14="http://schemas.microsoft.com/office/powerpoint/2010/main" val="231485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1282" fill="hold"/>
                                        <p:tgtEl>
                                          <p:spTgt spid="5"/>
                                        </p:tgtEl>
                                      </p:cBhvr>
                                    </p:cmd>
                                  </p:childTnLst>
                                </p:cTn>
                              </p:par>
                            </p:childTnLst>
                          </p:cTn>
                        </p:par>
                      </p:childTnLst>
                    </p:cTn>
                  </p:par>
                </p:childTnLst>
              </p:cTn>
              <p:nextCondLst>
                <p:cond evt="onClick" delay="0">
                  <p:tgtEl>
                    <p:spTgt spid="5"/>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9144000" cy="6885213"/>
          </a:xfrm>
          <a:prstGeom prst="rect">
            <a:avLst/>
          </a:prstGeom>
        </p:spPr>
      </p:pic>
      <p:sp>
        <p:nvSpPr>
          <p:cNvPr id="7" name="Rectangle 6"/>
          <p:cNvSpPr/>
          <p:nvPr/>
        </p:nvSpPr>
        <p:spPr>
          <a:xfrm>
            <a:off x="1502848" y="3425423"/>
            <a:ext cx="6878325" cy="1323439"/>
          </a:xfrm>
          <a:prstGeom prst="rect">
            <a:avLst/>
          </a:prstGeom>
          <a:noFill/>
        </p:spPr>
        <p:txBody>
          <a:bodyPr wrap="none" lIns="91440" tIns="45720" rIns="91440" bIns="45720">
            <a:prstTxWarp prst="textWave2">
              <a:avLst/>
            </a:prstTxWarp>
            <a:spAutoFit/>
          </a:bodyPr>
          <a:lstStyle/>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mạnh</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khỏe</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công</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tốt</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a:t>
            </a:r>
          </a:p>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con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con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ngoan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ngoãn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chăm</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học</a:t>
            </a:r>
            <a:endParaRPr lang="vi-VN"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endParaRPr>
          </a:p>
        </p:txBody>
      </p:sp>
      <p:sp>
        <p:nvSpPr>
          <p:cNvPr id="8" name="Rectangle 7"/>
          <p:cNvSpPr/>
          <p:nvPr/>
        </p:nvSpPr>
        <p:spPr>
          <a:xfrm>
            <a:off x="1370932" y="308723"/>
            <a:ext cx="2088554" cy="923330"/>
          </a:xfrm>
          <a:prstGeom prst="rect">
            <a:avLst/>
          </a:prstGeom>
          <a:noFill/>
        </p:spPr>
        <p:txBody>
          <a:bodyPr wrap="none" lIns="91440" tIns="45720" rIns="91440" bIns="45720">
            <a:prstTxWarp prst="textChevron">
              <a:avLst/>
            </a:prstTxWarp>
            <a:spAutoFit/>
          </a:bodyPr>
          <a:lstStyle/>
          <a:p>
            <a:pPr algn="ctr"/>
            <a:r>
              <a:rPr lang="en-US" sz="5400" b="1" dirty="0" err="1">
                <a:ln w="22225">
                  <a:solidFill>
                    <a:srgbClr val="54A021"/>
                  </a:solidFill>
                  <a:prstDash val="solid"/>
                </a:ln>
                <a:solidFill>
                  <a:srgbClr val="54A021">
                    <a:lumMod val="40000"/>
                    <a:lumOff val="60000"/>
                  </a:srgbClr>
                </a:solidFill>
              </a:rPr>
              <a:t>Kết</a:t>
            </a:r>
            <a:r>
              <a:rPr lang="en-US" sz="5400" b="1" dirty="0">
                <a:ln w="22225">
                  <a:solidFill>
                    <a:srgbClr val="54A021"/>
                  </a:solidFill>
                  <a:prstDash val="solid"/>
                </a:ln>
                <a:solidFill>
                  <a:srgbClr val="54A021">
                    <a:lumMod val="40000"/>
                    <a:lumOff val="60000"/>
                  </a:srgbClr>
                </a:solidFill>
              </a:rPr>
              <a:t> </a:t>
            </a:r>
            <a:r>
              <a:rPr lang="en-US" sz="5400" b="1" dirty="0" err="1">
                <a:ln w="22225">
                  <a:solidFill>
                    <a:srgbClr val="54A021"/>
                  </a:solidFill>
                  <a:prstDash val="solid"/>
                </a:ln>
                <a:solidFill>
                  <a:srgbClr val="54A021">
                    <a:lumMod val="40000"/>
                    <a:lumOff val="60000"/>
                  </a:srgbClr>
                </a:solidFill>
              </a:rPr>
              <a:t>thúc</a:t>
            </a:r>
            <a:endParaRPr lang="vi-VN" sz="5400" b="1" dirty="0">
              <a:ln w="22225">
                <a:solidFill>
                  <a:srgbClr val="54A021"/>
                </a:solidFill>
                <a:prstDash val="solid"/>
              </a:ln>
              <a:solidFill>
                <a:srgbClr val="54A021">
                  <a:lumMod val="40000"/>
                  <a:lumOff val="60000"/>
                </a:srgbClr>
              </a:solidFill>
            </a:endParaRPr>
          </a:p>
        </p:txBody>
      </p:sp>
      <p:sp>
        <p:nvSpPr>
          <p:cNvPr id="10" name="Rectangle 9"/>
          <p:cNvSpPr/>
          <p:nvPr/>
        </p:nvSpPr>
        <p:spPr>
          <a:xfrm>
            <a:off x="546654" y="715618"/>
            <a:ext cx="8865704" cy="4823792"/>
          </a:xfrm>
          <a:prstGeom prst="rect">
            <a:avLst/>
          </a:prstGeom>
          <a:noFill/>
        </p:spPr>
        <p:txBody>
          <a:bodyPr wrap="none" lIns="91440" tIns="45720" rIns="91440" bIns="45720">
            <a:prstTxWarp prst="textArchUpPour">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rgbClr val="E6B91E"/>
                </a:solidFill>
              </a:rPr>
              <a:t>XIN </a:t>
            </a:r>
            <a:r>
              <a:rPr lang="en-US" sz="4400" b="1">
                <a:ln/>
                <a:solidFill>
                  <a:srgbClr val="E6B91E"/>
                </a:solidFill>
              </a:rPr>
              <a:t>CHÀO VÀ </a:t>
            </a:r>
            <a:r>
              <a:rPr lang="en-US" sz="4400" b="1" dirty="0">
                <a:ln/>
                <a:solidFill>
                  <a:srgbClr val="E6B91E"/>
                </a:solidFill>
              </a:rPr>
              <a:t>HẸN GẶP LẠI!</a:t>
            </a:r>
            <a:endParaRPr lang="vi-VN" sz="4400" b="1" dirty="0">
              <a:ln/>
              <a:solidFill>
                <a:srgbClr val="E6B91E"/>
              </a:solidFill>
            </a:endParaRPr>
          </a:p>
        </p:txBody>
      </p:sp>
      <p:pic>
        <p:nvPicPr>
          <p:cNvPr id="17"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72150" y="416630"/>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57975"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75752"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40491" y="76263"/>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81122" y="247239"/>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11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3" presetClass="exit" presetSubtype="32" fill="hold" grpId="1" nodeType="withEffect">
                                  <p:stCondLst>
                                    <p:cond delay="0"/>
                                  </p:stCondLst>
                                  <p:childTnLst>
                                    <p:anim calcmode="lin" valueType="num">
                                      <p:cBhvr>
                                        <p:cTn id="9" dur="3000"/>
                                        <p:tgtEl>
                                          <p:spTgt spid="8"/>
                                        </p:tgtEl>
                                        <p:attrNameLst>
                                          <p:attrName>ppt_w</p:attrName>
                                        </p:attrNameLst>
                                      </p:cBhvr>
                                      <p:tavLst>
                                        <p:tav tm="0">
                                          <p:val>
                                            <p:strVal val="ppt_w"/>
                                          </p:val>
                                        </p:tav>
                                        <p:tav tm="100000">
                                          <p:val>
                                            <p:fltVal val="0"/>
                                          </p:val>
                                        </p:tav>
                                      </p:tavLst>
                                    </p:anim>
                                    <p:anim calcmode="lin" valueType="num">
                                      <p:cBhvr>
                                        <p:cTn id="10" dur="3000"/>
                                        <p:tgtEl>
                                          <p:spTgt spid="8"/>
                                        </p:tgtEl>
                                        <p:attrNameLst>
                                          <p:attrName>ppt_h</p:attrName>
                                        </p:attrNameLst>
                                      </p:cBhvr>
                                      <p:tavLst>
                                        <p:tav tm="0">
                                          <p:val>
                                            <p:strVal val="ppt_h"/>
                                          </p:val>
                                        </p:tav>
                                        <p:tav tm="100000">
                                          <p:val>
                                            <p:fltVal val="0"/>
                                          </p:val>
                                        </p:tav>
                                      </p:tavLst>
                                    </p:anim>
                                    <p:set>
                                      <p:cBhvr>
                                        <p:cTn id="11" dur="1" fill="hold">
                                          <p:stCondLst>
                                            <p:cond delay="2999"/>
                                          </p:stCondLst>
                                        </p:cTn>
                                        <p:tgtEl>
                                          <p:spTgt spid="8"/>
                                        </p:tgtEl>
                                        <p:attrNameLst>
                                          <p:attrName>style.visibility</p:attrName>
                                        </p:attrNameLst>
                                      </p:cBhvr>
                                      <p:to>
                                        <p:strVal val="hidden"/>
                                      </p:to>
                                    </p:set>
                                  </p:childTnLst>
                                </p:cTn>
                              </p:par>
                              <p:par>
                                <p:cTn id="12" presetID="47"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0"/>
                                        <p:tgtEl>
                                          <p:spTgt spid="7">
                                            <p:txEl>
                                              <p:pRg st="0" end="0"/>
                                            </p:txEl>
                                          </p:spTgt>
                                        </p:tgtEl>
                                      </p:cBhvr>
                                    </p:animEffect>
                                    <p:anim calcmode="lin" valueType="num">
                                      <p:cBhvr>
                                        <p:cTn id="15"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5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0"/>
                                        <p:tgtEl>
                                          <p:spTgt spid="7">
                                            <p:txEl>
                                              <p:pRg st="1" end="1"/>
                                            </p:txEl>
                                          </p:spTgt>
                                        </p:tgtEl>
                                      </p:cBhvr>
                                    </p:animEffect>
                                    <p:anim calcmode="lin" valueType="num">
                                      <p:cBhvr>
                                        <p:cTn id="20"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xit" presetSubtype="0" fill="hold" grpId="0" nodeType="afterEffect">
                                  <p:stCondLst>
                                    <p:cond delay="5000"/>
                                  </p:stCondLst>
                                  <p:childTnLst>
                                    <p:animEffect transition="out" filter="fade">
                                      <p:cBhvr>
                                        <p:cTn id="24" dur="1000"/>
                                        <p:tgtEl>
                                          <p:spTgt spid="7">
                                            <p:txEl>
                                              <p:pRg st="0" end="0"/>
                                            </p:txEl>
                                          </p:spTgt>
                                        </p:tgtEl>
                                      </p:cBhvr>
                                    </p:animEffect>
                                    <p:anim calcmode="lin" valueType="num">
                                      <p:cBhvr>
                                        <p:cTn id="25"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7">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0" end="0"/>
                                            </p:txEl>
                                          </p:spTgt>
                                        </p:tgtEl>
                                        <p:attrNameLst>
                                          <p:attrName>style.visibility</p:attrName>
                                        </p:attrNameLst>
                                      </p:cBhvr>
                                      <p:to>
                                        <p:strVal val="hidden"/>
                                      </p:to>
                                    </p:set>
                                  </p:childTnLst>
                                </p:cTn>
                              </p:par>
                            </p:childTnLst>
                          </p:cTn>
                        </p:par>
                        <p:par>
                          <p:cTn id="28" fill="hold">
                            <p:stCondLst>
                              <p:cond delay="11000"/>
                            </p:stCondLst>
                            <p:childTnLst>
                              <p:par>
                                <p:cTn id="29" presetID="42" presetClass="exit" presetSubtype="0" fill="hold" grpId="0" nodeType="afterEffect">
                                  <p:stCondLst>
                                    <p:cond delay="2000"/>
                                  </p:stCondLst>
                                  <p:childTnLst>
                                    <p:animEffect transition="out" filter="fade">
                                      <p:cBhvr>
                                        <p:cTn id="30" dur="1000"/>
                                        <p:tgtEl>
                                          <p:spTgt spid="7">
                                            <p:txEl>
                                              <p:pRg st="1" end="1"/>
                                            </p:txEl>
                                          </p:spTgt>
                                        </p:tgtEl>
                                      </p:cBhvr>
                                    </p:animEffect>
                                    <p:anim calcmode="lin" valueType="num">
                                      <p:cBhvr>
                                        <p:cTn id="31"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32" dur="1000"/>
                                        <p:tgtEl>
                                          <p:spTgt spid="7">
                                            <p:txEl>
                                              <p:pRg st="1" end="1"/>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7">
                                            <p:txEl>
                                              <p:pRg st="1" end="1"/>
                                            </p:txEl>
                                          </p:spTgt>
                                        </p:tgtEl>
                                        <p:attrNameLst>
                                          <p:attrName>style.visibility</p:attrName>
                                        </p:attrNameLst>
                                      </p:cBhvr>
                                      <p:to>
                                        <p:strVal val="hidden"/>
                                      </p:to>
                                    </p:set>
                                  </p:childTnLst>
                                </p:cTn>
                              </p:par>
                              <p:par>
                                <p:cTn id="34" presetID="6" presetClass="entr" presetSubtype="16" fill="hold" grpId="0" nodeType="with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anim calcmode="lin" valueType="num">
                                      <p:cBhvr>
                                        <p:cTn id="42" dur="2000" fill="hold"/>
                                        <p:tgtEl>
                                          <p:spTgt spid="10"/>
                                        </p:tgtEl>
                                        <p:attrNameLst>
                                          <p:attrName>ppt_w</p:attrName>
                                        </p:attrNameLst>
                                      </p:cBhvr>
                                      <p:tavLst>
                                        <p:tav tm="0" fmla="#ppt_w*sin(2.5*pi*$)">
                                          <p:val>
                                            <p:fltVal val="0"/>
                                          </p:val>
                                        </p:tav>
                                        <p:tav tm="100000">
                                          <p:val>
                                            <p:fltVal val="1"/>
                                          </p:val>
                                        </p:tav>
                                      </p:tavLst>
                                    </p:anim>
                                    <p:anim calcmode="lin" valueType="num">
                                      <p:cBhvr>
                                        <p:cTn id="4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8"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4985"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920" y="5102518"/>
            <a:ext cx="1014413"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08585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2" y="5038920"/>
            <a:ext cx="1014413"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837538" y="1965477"/>
            <a:ext cx="58293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b="1" dirty="0" err="1" smtClean="0">
                <a:solidFill>
                  <a:srgbClr val="FF0000"/>
                </a:solidFill>
                <a:latin typeface="Times New Roman" pitchFamily="18" charset="0"/>
                <a:cs typeface="Times New Roman" pitchFamily="18" charset="0"/>
              </a:rPr>
              <a:t>Hoạt</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động</a:t>
            </a:r>
            <a:r>
              <a:rPr lang="en-US" sz="5400" b="1" dirty="0" smtClean="0">
                <a:solidFill>
                  <a:srgbClr val="FF0000"/>
                </a:solidFill>
                <a:latin typeface="Times New Roman" pitchFamily="18" charset="0"/>
                <a:cs typeface="Times New Roman" pitchFamily="18" charset="0"/>
              </a:rPr>
              <a:t> 1: </a:t>
            </a:r>
          </a:p>
          <a:p>
            <a:r>
              <a:rPr lang="en-US" sz="5400" b="1" dirty="0" err="1" smtClean="0">
                <a:solidFill>
                  <a:srgbClr val="FF0000"/>
                </a:solidFill>
                <a:latin typeface="Times New Roman" pitchFamily="18" charset="0"/>
                <a:cs typeface="Times New Roman" pitchFamily="18" charset="0"/>
              </a:rPr>
              <a:t>Trò</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chuyện</a:t>
            </a:r>
            <a:endParaRPr lang="en-US" sz="5400" b="1" dirty="0">
              <a:solidFill>
                <a:srgbClr val="FF0000"/>
              </a:solidFill>
              <a:latin typeface="Times New Roman" pitchFamily="18" charset="0"/>
              <a:cs typeface="Times New Roman" pitchFamily="18" charset="0"/>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705" y="2832051"/>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36164" y="2815932"/>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10009" y="2863850"/>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2430"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16224"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2001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15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059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50013" y="260196"/>
            <a:ext cx="6286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0383" y="-197657"/>
            <a:ext cx="1634270"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23250" y="96919"/>
            <a:ext cx="1108536"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43600" y="228731"/>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20068" y="1089814"/>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541117" y="451639"/>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132237" y="1277610"/>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3330142" y="172677"/>
            <a:ext cx="8001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30637"/>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755"/>
            <a:ext cx="9144000" cy="7071756"/>
          </a:xfrm>
          <a:prstGeom prst="rect">
            <a:avLst/>
          </a:prstGeom>
        </p:spPr>
      </p:pic>
    </p:spTree>
    <p:extLst>
      <p:ext uri="{BB962C8B-B14F-4D97-AF65-F5344CB8AC3E}">
        <p14:creationId xmlns:p14="http://schemas.microsoft.com/office/powerpoint/2010/main" val="35848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14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216"/>
            <a:ext cx="9144000" cy="6505575"/>
          </a:xfrm>
          <a:prstGeom prst="rect">
            <a:avLst/>
          </a:prstGeom>
        </p:spPr>
      </p:pic>
    </p:spTree>
    <p:extLst>
      <p:ext uri="{BB962C8B-B14F-4D97-AF65-F5344CB8AC3E}">
        <p14:creationId xmlns:p14="http://schemas.microsoft.com/office/powerpoint/2010/main" val="31884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35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274884"/>
            <a:ext cx="9144000" cy="4031873"/>
          </a:xfrm>
          <a:prstGeom prst="rect">
            <a:avLst/>
          </a:prstGeom>
        </p:spPr>
        <p:txBody>
          <a:bodyPr wrap="square">
            <a:spAutoFit/>
          </a:bodyPr>
          <a:lstStyle/>
          <a:p>
            <a:r>
              <a:rPr lang="vi-VN" sz="3200">
                <a:solidFill>
                  <a:srgbClr val="FF0000"/>
                </a:solidFill>
                <a:latin typeface="Times New Roman" pitchFamily="18" charset="0"/>
                <a:cs typeface="Times New Roman" pitchFamily="18" charset="0"/>
              </a:rPr>
              <a:t>Chúng mình vừa được quan sát tranh về gia đình hạnh phúc đấy các con ạ. Mọi người trong gia đình thì yêu thương nhau cùng nhau sống vui vẻ đấy.Có rất nhiều nhạc sĩ đã sáng tác những bài hát thật hay về tình cảm gia đình,hôm nay cô giáo sẽ dạy chúng mình 1 trong những bài hát như thế.Đó là bài hát : Cả nhà thương nhau do nhạc sĩ Phan Văn Minh sáng tác.Chúng mình cùng chú ý lắng nghe nhé.</a:t>
            </a:r>
          </a:p>
        </p:txBody>
      </p:sp>
    </p:spTree>
    <p:extLst>
      <p:ext uri="{BB962C8B-B14F-4D97-AF65-F5344CB8AC3E}">
        <p14:creationId xmlns:p14="http://schemas.microsoft.com/office/powerpoint/2010/main" val="2667302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66" y="-323850"/>
            <a:ext cx="9592866" cy="718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4544" y="1814862"/>
            <a:ext cx="9361040" cy="2062103"/>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                                 NỘI DUNG</a:t>
            </a:r>
          </a:p>
          <a:p>
            <a:r>
              <a:rPr lang="en-US" sz="3200">
                <a:solidFill>
                  <a:srgbClr val="FF0000"/>
                </a:solidFill>
                <a:latin typeface="Times New Roman" pitchFamily="18" charset="0"/>
                <a:cs typeface="Times New Roman" pitchFamily="18" charset="0"/>
              </a:rPr>
              <a:t>                   1 : Dạy hát : Cả nhà thương nhau</a:t>
            </a:r>
          </a:p>
          <a:p>
            <a:r>
              <a:rPr lang="en-US" sz="3200">
                <a:solidFill>
                  <a:srgbClr val="FF0000"/>
                </a:solidFill>
                <a:latin typeface="Times New Roman" pitchFamily="18" charset="0"/>
                <a:cs typeface="Times New Roman" pitchFamily="18" charset="0"/>
              </a:rPr>
              <a:t>                   2 : Nghe hát : Cho con</a:t>
            </a:r>
          </a:p>
          <a:p>
            <a:r>
              <a:rPr lang="en-US" sz="3200">
                <a:solidFill>
                  <a:srgbClr val="FF0000"/>
                </a:solidFill>
                <a:latin typeface="Times New Roman" pitchFamily="18" charset="0"/>
                <a:cs typeface="Times New Roman" pitchFamily="18" charset="0"/>
              </a:rPr>
              <a:t>                   3 : TCAN : Thỏ nghe hát nhảy vào chuồng</a:t>
            </a:r>
          </a:p>
        </p:txBody>
      </p:sp>
    </p:spTree>
    <p:extLst>
      <p:ext uri="{BB962C8B-B14F-4D97-AF65-F5344CB8AC3E}">
        <p14:creationId xmlns:p14="http://schemas.microsoft.com/office/powerpoint/2010/main" val="37724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06878"/>
            <a:ext cx="9218221" cy="7315200"/>
          </a:xfrm>
          <a:prstGeom prst="rect">
            <a:avLst/>
          </a:prstGeom>
        </p:spPr>
      </p:pic>
      <p:pic>
        <p:nvPicPr>
          <p:cNvPr id="6" name="Minh Ngọc – Cả Nhà Thương Nhau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488" y="5650676"/>
            <a:ext cx="457200" cy="609600"/>
          </a:xfrm>
          <a:prstGeom prst="rect">
            <a:avLst/>
          </a:prstGeom>
        </p:spPr>
      </p:pic>
      <p:pic>
        <p:nvPicPr>
          <p:cNvPr id="3" name="Cho con Beat Nhạc beat bài Cho c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52320" y="620688"/>
            <a:ext cx="897632" cy="609600"/>
          </a:xfrm>
          <a:prstGeom prst="rect">
            <a:avLst/>
          </a:prstGeom>
        </p:spPr>
      </p:pic>
    </p:spTree>
    <p:extLst>
      <p:ext uri="{BB962C8B-B14F-4D97-AF65-F5344CB8AC3E}">
        <p14:creationId xmlns:p14="http://schemas.microsoft.com/office/powerpoint/2010/main" val="1374152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31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7670" y="1318161"/>
            <a:ext cx="8636330" cy="4832092"/>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Giao dục : Hôm nay, chúng mình đã dực học 1 bài hát thật hay về tình cảm gia đình đó là bài hát gì nhỉ ? À , đúng rồi đó là bài hát cả nhà thương nhau tối nay về chúng mình hãy hát thật hay bài hát cả nhà thương nhau cho ông bà và bố mẹ cùng nghe để thể hiện tình cảm yêu thương và kính trọng của chúng mình với ông bà bố mẹ của mình các con đồng ý không? Các con ạ, gia đình luôn là npowi chúng ta được yêu thương và che chở đấy vì thế các con phải biết yêu quý kính trọng ông bà bố mẹ vâng lời ông bà bố mẹ để gia đình chúng mình luuon vui vẻ và hạnh phúc chúng mình nhớ chưa?</a:t>
            </a:r>
          </a:p>
        </p:txBody>
      </p:sp>
    </p:spTree>
    <p:extLst>
      <p:ext uri="{BB962C8B-B14F-4D97-AF65-F5344CB8AC3E}">
        <p14:creationId xmlns:p14="http://schemas.microsoft.com/office/powerpoint/2010/main" val="33278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0" end="0"/>
                                            </p:txEl>
                                          </p:spTgt>
                                        </p:tgtEl>
                                        <p:attrNameLst>
                                          <p:attrName>ppt_x</p:attrName>
                                          <p:attrName>ppt_y</p:attrName>
                                        </p:attrNameLst>
                                      </p:cBhvr>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iáo án âm nhạc thi tra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10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giáo án âm nhạc thi trang</Template>
  <TotalTime>50</TotalTime>
  <Words>347</Words>
  <Application>Microsoft Office PowerPoint</Application>
  <PresentationFormat>On-screen Show (4:3)</PresentationFormat>
  <Paragraphs>23</Paragraphs>
  <Slides>11</Slides>
  <Notes>0</Notes>
  <HiddenSlides>0</HiddenSlides>
  <MMClips>3</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11</vt:i4>
      </vt:variant>
    </vt:vector>
  </HeadingPairs>
  <TitlesOfParts>
    <vt:vector size="27" baseType="lpstr">
      <vt:lpstr>Arial</vt:lpstr>
      <vt:lpstr>Calibri</vt:lpstr>
      <vt:lpstr>Times New Roman</vt:lpstr>
      <vt:lpstr>Trebuchet MS</vt:lpstr>
      <vt:lpstr>Wingdings 3</vt:lpstr>
      <vt:lpstr>giáo án âm nhạc thi trang</vt:lpstr>
      <vt:lpstr>Facet</vt:lpstr>
      <vt:lpstr>2_Facet</vt:lpstr>
      <vt:lpstr>3_Facet</vt:lpstr>
      <vt:lpstr>4_Facet</vt:lpstr>
      <vt:lpstr>5_Facet</vt:lpstr>
      <vt:lpstr>6_Facet</vt:lpstr>
      <vt:lpstr>7_Facet</vt:lpstr>
      <vt:lpstr>8_Facet</vt:lpstr>
      <vt:lpstr>9_Facet</vt:lpstr>
      <vt:lpstr>10_Facet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tgcomvietnam.com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137LETHANHNGHI</dc:creator>
  <cp:lastModifiedBy>Admin</cp:lastModifiedBy>
  <cp:revision>8</cp:revision>
  <dcterms:created xsi:type="dcterms:W3CDTF">2019-10-23T06:44:36Z</dcterms:created>
  <dcterms:modified xsi:type="dcterms:W3CDTF">2025-04-18T14:29:46Z</dcterms:modified>
</cp:coreProperties>
</file>