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9" r:id="rId4"/>
    <p:sldId id="264" r:id="rId5"/>
    <p:sldId id="265" r:id="rId6"/>
    <p:sldId id="257" r:id="rId7"/>
    <p:sldId id="259" r:id="rId8"/>
    <p:sldId id="260" r:id="rId9"/>
    <p:sldId id="268" r:id="rId10"/>
    <p:sldId id="266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761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94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486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044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8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619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821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9737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8529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8519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543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6132A-A168-461D-8026-E66892A71D20}" type="datetimeFigureOut">
              <a:rPr lang="vi-VN" smtClean="0"/>
              <a:t>18/04/2025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06516-F14B-4F24-B848-7ADA2592EE2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2511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07176" y="710517"/>
            <a:ext cx="7403475" cy="538609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Chủ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đề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Nghề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nghiệp</a:t>
            </a:r>
            <a:endParaRPr lang="en-US" sz="3600" b="1" dirty="0" smtClean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vi-VN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Lĩnh </a:t>
            </a:r>
            <a:r>
              <a:rPr lang="vi-VN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vực: Phát triển ngôn </a:t>
            </a:r>
            <a:r>
              <a:rPr lang="vi-VN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ngữ</a:t>
            </a:r>
            <a:endParaRPr lang="en-US" sz="3600" b="1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động</a:t>
            </a:r>
            <a:r>
              <a:rPr lang="vi-VN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LQ</a:t>
            </a:r>
            <a:r>
              <a:rPr lang="vi-VN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</a:t>
            </a:r>
            <a:r>
              <a:rPr lang="vi-VN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Văn học</a:t>
            </a:r>
          </a:p>
          <a:p>
            <a:pPr algn="ctr"/>
            <a:r>
              <a:rPr lang="vi-VN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Đề tài: Thơ “Các cô thợ”</a:t>
            </a: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Lớp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Mầm</a:t>
            </a:r>
            <a:endParaRPr lang="en-US" sz="3600" b="1" dirty="0" smtClean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 6/12/2024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GV: H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Oen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Niê</a:t>
            </a:r>
            <a:endParaRPr lang="en-US" sz="3600" b="1" dirty="0" smtClean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Năm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 2024-2025</a:t>
            </a:r>
            <a:endParaRPr lang="vi-VN" sz="3600" b="1" dirty="0" smtClean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endParaRPr lang="vi-VN" sz="2800" b="1" dirty="0" smtClean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endParaRPr lang="vi-VN" sz="2800" b="1" dirty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92" y="4285673"/>
            <a:ext cx="2186730" cy="16660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8328" y="710517"/>
            <a:ext cx="1948725" cy="113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31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  <p:sp>
        <p:nvSpPr>
          <p:cNvPr id="5" name="TextBox 4"/>
          <p:cNvSpPr txBox="1"/>
          <p:nvPr/>
        </p:nvSpPr>
        <p:spPr>
          <a:xfrm>
            <a:off x="2803236" y="2124365"/>
            <a:ext cx="6580910" cy="2567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prstTxWarp prst="textInflateTop">
              <a:avLst/>
            </a:prstTxWarp>
            <a:spAutoFit/>
          </a:bodyPr>
          <a:lstStyle/>
          <a:p>
            <a:r>
              <a:rPr lang="en-US" sz="6000" b="1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Xin </a:t>
            </a:r>
            <a:r>
              <a:rPr lang="en-US" sz="6000" b="1" dirty="0" err="1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cảm</a:t>
            </a:r>
            <a:r>
              <a:rPr lang="en-US" sz="6000" b="1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en-US" sz="6000" b="1" dirty="0" err="1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ơn</a:t>
            </a:r>
            <a:r>
              <a:rPr lang="en-US" sz="6000" b="1" dirty="0" smtClean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3500" dist="50800">
                    <a:prstClr val="black">
                      <a:alpha val="50000"/>
                    </a:prstClr>
                  </a:innerShdw>
                </a:effectLst>
              </a:rPr>
              <a:t>!</a:t>
            </a:r>
          </a:p>
          <a:p>
            <a:endParaRPr lang="vi-VN" sz="6000" b="1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63500" dist="508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367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5744" y="2013528"/>
            <a:ext cx="63823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*</a:t>
            </a:r>
            <a:r>
              <a:rPr lang="en-US" sz="4000" b="1" i="1" dirty="0" err="1" smtClean="0"/>
              <a:t>Hoạt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động</a:t>
            </a:r>
            <a:r>
              <a:rPr lang="en-US" sz="4000" b="1" i="1" dirty="0" smtClean="0"/>
              <a:t> 1: </a:t>
            </a:r>
          </a:p>
          <a:p>
            <a:r>
              <a:rPr lang="en-US" sz="4000" i="1" dirty="0" err="1" smtClean="0"/>
              <a:t>Ổn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định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tổ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chức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gây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hứng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thú</a:t>
            </a:r>
            <a:endParaRPr lang="en-US" sz="4000" i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024" y="157018"/>
            <a:ext cx="1737302" cy="19854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009" y="4294909"/>
            <a:ext cx="1667014" cy="1742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2" y="912377"/>
            <a:ext cx="5941676" cy="506585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234" y="912377"/>
            <a:ext cx="5765800" cy="50658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33345" y="6124707"/>
            <a:ext cx="2262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</a:rPr>
              <a:t>Cô thợ dệt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83679" y="6115471"/>
            <a:ext cx="2262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</a:rPr>
              <a:t>Cô thợ may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20224" y="149589"/>
            <a:ext cx="282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solidFill>
                  <a:srgbClr val="FF0000"/>
                </a:solidFill>
              </a:rPr>
              <a:t>Các cô thợ</a:t>
            </a:r>
            <a:endParaRPr lang="vi-VN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5744" y="2013528"/>
            <a:ext cx="63823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*</a:t>
            </a:r>
            <a:r>
              <a:rPr lang="en-US" sz="4000" b="1" i="1" dirty="0" err="1" smtClean="0"/>
              <a:t>Hoạt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động</a:t>
            </a:r>
            <a:r>
              <a:rPr lang="en-US" sz="4000" b="1" i="1" dirty="0" smtClean="0"/>
              <a:t> 2: </a:t>
            </a:r>
          </a:p>
          <a:p>
            <a:r>
              <a:rPr lang="en-US" sz="4000" i="1" dirty="0" err="1" smtClean="0"/>
              <a:t>Dạy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trẻ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đọc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thơ</a:t>
            </a:r>
            <a:endParaRPr lang="vi-VN" sz="40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28" y="3505971"/>
            <a:ext cx="3067772" cy="2337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278" y="-282284"/>
            <a:ext cx="1676976" cy="167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70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55981" y="1890117"/>
            <a:ext cx="768003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 smtClean="0">
                <a:solidFill>
                  <a:srgbClr val="0070C0"/>
                </a:solidFill>
              </a:rPr>
              <a:t>Bài</a:t>
            </a:r>
            <a:r>
              <a:rPr lang="en-US" sz="5400" b="1" i="1" dirty="0" smtClean="0">
                <a:solidFill>
                  <a:srgbClr val="0070C0"/>
                </a:solidFill>
              </a:rPr>
              <a:t> </a:t>
            </a:r>
            <a:r>
              <a:rPr lang="en-US" sz="5400" b="1" i="1" dirty="0" err="1" smtClean="0">
                <a:solidFill>
                  <a:srgbClr val="0070C0"/>
                </a:solidFill>
              </a:rPr>
              <a:t>thơ</a:t>
            </a:r>
            <a:r>
              <a:rPr lang="en-US" sz="5400" b="1" i="1" dirty="0" smtClean="0">
                <a:solidFill>
                  <a:srgbClr val="0070C0"/>
                </a:solidFill>
              </a:rPr>
              <a:t>:  </a:t>
            </a:r>
            <a:r>
              <a:rPr lang="en-US" sz="5400" b="1" i="1" dirty="0" err="1" smtClean="0">
                <a:solidFill>
                  <a:srgbClr val="0070C0"/>
                </a:solidFill>
              </a:rPr>
              <a:t>Các</a:t>
            </a:r>
            <a:r>
              <a:rPr lang="en-US" sz="5400" b="1" i="1" dirty="0" smtClean="0">
                <a:solidFill>
                  <a:srgbClr val="0070C0"/>
                </a:solidFill>
              </a:rPr>
              <a:t> </a:t>
            </a:r>
            <a:r>
              <a:rPr lang="en-US" sz="5400" b="1" i="1" dirty="0" err="1" smtClean="0">
                <a:solidFill>
                  <a:srgbClr val="0070C0"/>
                </a:solidFill>
              </a:rPr>
              <a:t>cô</a:t>
            </a:r>
            <a:r>
              <a:rPr lang="en-US" sz="5400" b="1" i="1" dirty="0" smtClean="0">
                <a:solidFill>
                  <a:srgbClr val="0070C0"/>
                </a:solidFill>
              </a:rPr>
              <a:t> </a:t>
            </a:r>
            <a:r>
              <a:rPr lang="en-US" sz="5400" b="1" i="1" dirty="0" err="1" smtClean="0">
                <a:solidFill>
                  <a:srgbClr val="0070C0"/>
                </a:solidFill>
              </a:rPr>
              <a:t>thợ</a:t>
            </a:r>
            <a:endParaRPr lang="en-US" sz="5400" b="1" i="1" dirty="0" smtClean="0">
              <a:solidFill>
                <a:srgbClr val="0070C0"/>
              </a:solidFill>
            </a:endParaRPr>
          </a:p>
          <a:p>
            <a:r>
              <a:rPr lang="en-US" sz="4000" b="1" i="1" dirty="0" smtClean="0">
                <a:solidFill>
                  <a:srgbClr val="0070C0"/>
                </a:solidFill>
              </a:rPr>
              <a:t>                                   </a:t>
            </a:r>
            <a:r>
              <a:rPr lang="en-US" sz="3600" i="1" dirty="0" smtClean="0">
                <a:solidFill>
                  <a:srgbClr val="0070C0"/>
                </a:solidFill>
              </a:rPr>
              <a:t>(</a:t>
            </a:r>
            <a:r>
              <a:rPr lang="en-US" sz="3600" i="1" dirty="0" err="1" smtClean="0">
                <a:solidFill>
                  <a:srgbClr val="0070C0"/>
                </a:solidFill>
              </a:rPr>
              <a:t>Tác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giả</a:t>
            </a:r>
            <a:r>
              <a:rPr lang="en-US" sz="3600" i="1" dirty="0" smtClean="0">
                <a:solidFill>
                  <a:srgbClr val="0070C0"/>
                </a:solidFill>
              </a:rPr>
              <a:t>: </a:t>
            </a:r>
            <a:r>
              <a:rPr lang="en-US" sz="3600" i="1" dirty="0" err="1" smtClean="0">
                <a:solidFill>
                  <a:srgbClr val="0070C0"/>
                </a:solidFill>
              </a:rPr>
              <a:t>Thi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Ngọc</a:t>
            </a:r>
            <a:r>
              <a:rPr lang="en-US" sz="3600" i="1" dirty="0" smtClean="0">
                <a:solidFill>
                  <a:srgbClr val="0070C0"/>
                </a:solidFill>
              </a:rPr>
              <a:t>)</a:t>
            </a:r>
            <a:endParaRPr lang="vi-VN" sz="3600" i="1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1076" y="3842327"/>
            <a:ext cx="2626305" cy="20009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278" y="-282284"/>
            <a:ext cx="1676976" cy="167697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278" y="5178858"/>
            <a:ext cx="919595" cy="113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4" y="123953"/>
            <a:ext cx="11508508" cy="61937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80872" y="6316374"/>
            <a:ext cx="2262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</a:rPr>
              <a:t>Cô thợ dệt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3165" y="787507"/>
            <a:ext cx="24845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i="0" dirty="0" smtClean="0">
                <a:solidFill>
                  <a:srgbClr val="FFFF00"/>
                </a:solidFill>
                <a:effectLst/>
                <a:latin typeface="Helvetica Neue"/>
              </a:rPr>
              <a:t>Cô thợ dệt</a:t>
            </a:r>
            <a:r>
              <a:rPr lang="vi-VN" sz="3200" b="1" dirty="0" smtClean="0">
                <a:solidFill>
                  <a:srgbClr val="FFFF00"/>
                </a:solidFill>
              </a:rPr>
              <a:t/>
            </a:r>
            <a:br>
              <a:rPr lang="vi-VN" sz="3200" b="1" dirty="0" smtClean="0">
                <a:solidFill>
                  <a:srgbClr val="FFFF00"/>
                </a:solidFill>
              </a:rPr>
            </a:br>
            <a:r>
              <a:rPr lang="vi-VN" sz="3200" b="1" i="0" dirty="0" smtClean="0">
                <a:solidFill>
                  <a:srgbClr val="FFFF00"/>
                </a:solidFill>
                <a:effectLst/>
                <a:latin typeface="Helvetica Neue"/>
              </a:rPr>
              <a:t>Dệt vải hoa</a:t>
            </a:r>
            <a:endParaRPr lang="vi-VN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3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82" y="179460"/>
            <a:ext cx="11591635" cy="6136914"/>
          </a:xfrm>
        </p:spPr>
      </p:pic>
      <p:sp>
        <p:nvSpPr>
          <p:cNvPr id="6" name="TextBox 5"/>
          <p:cNvSpPr txBox="1"/>
          <p:nvPr/>
        </p:nvSpPr>
        <p:spPr>
          <a:xfrm>
            <a:off x="4980872" y="6316374"/>
            <a:ext cx="2262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</a:rPr>
              <a:t>Cô thợ may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4309" y="4639072"/>
            <a:ext cx="30387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0" dirty="0" err="1" smtClean="0">
                <a:solidFill>
                  <a:srgbClr val="FFFF00"/>
                </a:solidFill>
                <a:effectLst/>
                <a:latin typeface="Helvetica Neue"/>
              </a:rPr>
              <a:t>Cô</a:t>
            </a:r>
            <a:r>
              <a:rPr lang="en-US" sz="3200" b="1" i="0" dirty="0" smtClean="0">
                <a:solidFill>
                  <a:srgbClr val="FFFF00"/>
                </a:solidFill>
                <a:effectLst/>
                <a:latin typeface="Helvetica Neue"/>
              </a:rPr>
              <a:t> </a:t>
            </a:r>
            <a:r>
              <a:rPr lang="en-US" sz="3200" b="1" i="0" dirty="0" err="1" smtClean="0">
                <a:solidFill>
                  <a:srgbClr val="FFFF00"/>
                </a:solidFill>
                <a:effectLst/>
                <a:latin typeface="Helvetica Neue"/>
              </a:rPr>
              <a:t>thợ</a:t>
            </a:r>
            <a:r>
              <a:rPr lang="en-US" sz="3200" b="1" i="0" dirty="0" smtClean="0">
                <a:solidFill>
                  <a:srgbClr val="FFFF00"/>
                </a:solidFill>
                <a:effectLst/>
                <a:latin typeface="Helvetica Neue"/>
              </a:rPr>
              <a:t> may</a:t>
            </a:r>
            <a:r>
              <a:rPr lang="en-US" sz="3200" b="1" dirty="0" smtClean="0">
                <a:solidFill>
                  <a:srgbClr val="FFFF00"/>
                </a:solidFill>
              </a:rPr>
              <a:t/>
            </a:r>
            <a:br>
              <a:rPr lang="en-US" sz="3200" b="1" dirty="0" smtClean="0">
                <a:solidFill>
                  <a:srgbClr val="FFFF00"/>
                </a:solidFill>
              </a:rPr>
            </a:br>
            <a:r>
              <a:rPr lang="en-US" sz="3200" b="1" i="0" dirty="0" err="1" smtClean="0">
                <a:solidFill>
                  <a:srgbClr val="FFFF00"/>
                </a:solidFill>
                <a:effectLst/>
                <a:latin typeface="Helvetica Neue"/>
              </a:rPr>
              <a:t>May</a:t>
            </a:r>
            <a:r>
              <a:rPr lang="en-US" sz="3200" b="1" i="0" dirty="0" smtClean="0">
                <a:solidFill>
                  <a:srgbClr val="FFFF00"/>
                </a:solidFill>
                <a:effectLst/>
                <a:latin typeface="Helvetica Neue"/>
              </a:rPr>
              <a:t> </a:t>
            </a:r>
            <a:r>
              <a:rPr lang="en-US" sz="3200" b="1" i="0" dirty="0" err="1" smtClean="0">
                <a:solidFill>
                  <a:srgbClr val="FFFF00"/>
                </a:solidFill>
                <a:effectLst/>
                <a:latin typeface="Helvetica Neue"/>
              </a:rPr>
              <a:t>thành</a:t>
            </a:r>
            <a:r>
              <a:rPr lang="en-US" sz="3200" b="1" i="0" dirty="0" smtClean="0">
                <a:solidFill>
                  <a:srgbClr val="FFFF00"/>
                </a:solidFill>
                <a:effectLst/>
                <a:latin typeface="Helvetica Neue"/>
              </a:rPr>
              <a:t> </a:t>
            </a:r>
            <a:r>
              <a:rPr lang="en-US" sz="3200" b="1" i="0" dirty="0" err="1" smtClean="0">
                <a:solidFill>
                  <a:srgbClr val="FFFF00"/>
                </a:solidFill>
                <a:effectLst/>
                <a:latin typeface="Helvetica Neue"/>
              </a:rPr>
              <a:t>áo</a:t>
            </a:r>
            <a:endParaRPr lang="vi-VN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7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36" y="116018"/>
            <a:ext cx="11554691" cy="6200356"/>
          </a:xfrm>
        </p:spPr>
      </p:pic>
      <p:sp>
        <p:nvSpPr>
          <p:cNvPr id="5" name="TextBox 4"/>
          <p:cNvSpPr txBox="1"/>
          <p:nvPr/>
        </p:nvSpPr>
        <p:spPr>
          <a:xfrm>
            <a:off x="4980872" y="6316374"/>
            <a:ext cx="2262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</a:rPr>
              <a:t>Các cô thợ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8001" y="365125"/>
            <a:ext cx="32789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i="0" dirty="0" smtClean="0">
                <a:solidFill>
                  <a:srgbClr val="FFFF00"/>
                </a:solidFill>
                <a:effectLst/>
                <a:latin typeface="Helvetica Neue"/>
              </a:rPr>
              <a:t>Mẹ cháu bảo</a:t>
            </a:r>
            <a:r>
              <a:rPr lang="vi-VN" sz="2400" b="1" dirty="0" smtClean="0">
                <a:solidFill>
                  <a:srgbClr val="FFFF00"/>
                </a:solidFill>
              </a:rPr>
              <a:t/>
            </a:r>
            <a:br>
              <a:rPr lang="vi-VN" sz="2400" b="1" dirty="0" smtClean="0">
                <a:solidFill>
                  <a:srgbClr val="FFFF00"/>
                </a:solidFill>
              </a:rPr>
            </a:br>
            <a:r>
              <a:rPr lang="vi-VN" sz="2400" b="1" i="0" dirty="0" smtClean="0">
                <a:solidFill>
                  <a:srgbClr val="FFFF00"/>
                </a:solidFill>
                <a:effectLst/>
                <a:latin typeface="Helvetica Neue"/>
              </a:rPr>
              <a:t>Phải biết ơn</a:t>
            </a:r>
            <a:r>
              <a:rPr lang="vi-VN" sz="2400" b="1" dirty="0" smtClean="0">
                <a:solidFill>
                  <a:srgbClr val="FFFF00"/>
                </a:solidFill>
              </a:rPr>
              <a:t/>
            </a:r>
            <a:br>
              <a:rPr lang="vi-VN" sz="2400" b="1" dirty="0" smtClean="0">
                <a:solidFill>
                  <a:srgbClr val="FFFF00"/>
                </a:solidFill>
              </a:rPr>
            </a:br>
            <a:r>
              <a:rPr lang="vi-VN" sz="2400" b="1" i="0" dirty="0" smtClean="0">
                <a:solidFill>
                  <a:srgbClr val="FFFF00"/>
                </a:solidFill>
                <a:effectLst/>
                <a:latin typeface="Helvetica Neue"/>
              </a:rPr>
              <a:t>Phải biết thương</a:t>
            </a:r>
            <a:r>
              <a:rPr lang="vi-VN" sz="2400" b="1" dirty="0" smtClean="0">
                <a:solidFill>
                  <a:srgbClr val="FFFF00"/>
                </a:solidFill>
              </a:rPr>
              <a:t/>
            </a:r>
            <a:br>
              <a:rPr lang="vi-VN" sz="2400" b="1" dirty="0" smtClean="0">
                <a:solidFill>
                  <a:srgbClr val="FFFF00"/>
                </a:solidFill>
              </a:rPr>
            </a:br>
            <a:r>
              <a:rPr lang="vi-VN" sz="2400" b="1" i="0" dirty="0" smtClean="0">
                <a:solidFill>
                  <a:srgbClr val="FFFF00"/>
                </a:solidFill>
                <a:effectLst/>
                <a:latin typeface="Helvetica Neue"/>
              </a:rPr>
              <a:t>Các cô thợ</a:t>
            </a:r>
            <a:endParaRPr lang="vi-VN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51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5744" y="2013528"/>
            <a:ext cx="63823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/>
              <a:t>*</a:t>
            </a:r>
            <a:r>
              <a:rPr lang="en-US" sz="4000" b="1" i="1" dirty="0" err="1" smtClean="0"/>
              <a:t>Hoạt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động</a:t>
            </a:r>
            <a:r>
              <a:rPr lang="en-US" sz="4000" b="1" i="1" dirty="0" smtClean="0"/>
              <a:t> 3: </a:t>
            </a:r>
          </a:p>
          <a:p>
            <a:r>
              <a:rPr lang="en-US" sz="4000" i="1" dirty="0" smtClean="0"/>
              <a:t> </a:t>
            </a:r>
            <a:r>
              <a:rPr lang="en-US" sz="4000" i="1" dirty="0" err="1" smtClean="0"/>
              <a:t>Trẻ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đọc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thơ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cùng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cô</a:t>
            </a:r>
            <a:endParaRPr lang="vi-VN" sz="40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28" y="3505971"/>
            <a:ext cx="3067772" cy="2337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278" y="-282284"/>
            <a:ext cx="1676976" cy="1676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50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119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13</cp:revision>
  <dcterms:created xsi:type="dcterms:W3CDTF">2021-11-24T16:11:27Z</dcterms:created>
  <dcterms:modified xsi:type="dcterms:W3CDTF">2025-04-18T14:55:42Z</dcterms:modified>
</cp:coreProperties>
</file>