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5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7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8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9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0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31" r:id="rId2"/>
    <p:sldMasterId id="2147483744" r:id="rId3"/>
    <p:sldMasterId id="2147483757" r:id="rId4"/>
    <p:sldMasterId id="2147483783" r:id="rId5"/>
    <p:sldMasterId id="2147483809" r:id="rId6"/>
    <p:sldMasterId id="2147483822" r:id="rId7"/>
    <p:sldMasterId id="2147483835" r:id="rId8"/>
    <p:sldMasterId id="2147483848" r:id="rId9"/>
    <p:sldMasterId id="2147483861" r:id="rId10"/>
    <p:sldMasterId id="2147483874" r:id="rId11"/>
    <p:sldMasterId id="2147483887" r:id="rId12"/>
    <p:sldMasterId id="2147483900" r:id="rId13"/>
    <p:sldMasterId id="2147483913" r:id="rId14"/>
    <p:sldMasterId id="2147483926" r:id="rId15"/>
    <p:sldMasterId id="2147483939" r:id="rId16"/>
    <p:sldMasterId id="2147483952" r:id="rId17"/>
    <p:sldMasterId id="2147483965" r:id="rId18"/>
    <p:sldMasterId id="2147483978" r:id="rId19"/>
    <p:sldMasterId id="2147483991" r:id="rId20"/>
    <p:sldMasterId id="2147484004" r:id="rId21"/>
  </p:sldMasterIdLst>
  <p:sldIdLst>
    <p:sldId id="256" r:id="rId22"/>
    <p:sldId id="265" r:id="rId23"/>
    <p:sldId id="266" r:id="rId24"/>
    <p:sldId id="267" r:id="rId25"/>
    <p:sldId id="269" r:id="rId26"/>
    <p:sldId id="257" r:id="rId27"/>
    <p:sldId id="258" r:id="rId28"/>
    <p:sldId id="259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7" r:id="rId45"/>
    <p:sldId id="288" r:id="rId46"/>
    <p:sldId id="289" r:id="rId47"/>
    <p:sldId id="290" r:id="rId48"/>
    <p:sldId id="286" r:id="rId49"/>
    <p:sldId id="264" r:id="rId5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81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850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743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94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208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990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352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713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073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478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213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2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2629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926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637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725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697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028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338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866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743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617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18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05352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889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227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452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650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796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20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86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613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951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61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51144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02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104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969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898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387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747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533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164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887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72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91345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486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1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773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756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044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653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188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424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732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57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878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836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928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848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922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5755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175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458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520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392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08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76496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01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679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78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701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029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70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814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685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48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24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4489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079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579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85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260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684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817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700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124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0835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12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817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231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8849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307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9684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2083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697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8174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84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5395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13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6957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118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6680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636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2439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7353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78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719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885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77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7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7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080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2553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3241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1942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4209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9813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0947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9746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8139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111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04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221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3252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8187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5213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5151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529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80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1903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4305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7008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88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580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6122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4843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3760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6816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3054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832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4741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2750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5556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08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5434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3052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7837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8600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8963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314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7772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6889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2799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0370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96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5153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089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1525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0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627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4993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535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1298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0375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2925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00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1129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14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3158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6509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9910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3631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673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250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53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18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47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47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1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599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AE17F5-4EF6-41A1-A5F3-CF574E3B2B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2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D47F7A-2CC2-495A-9B8E-41E55A1B96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43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BD741E-90A3-456D-B05B-76164CE338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10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0F3BDB-4D11-47C3-A945-928BD8E3A2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0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7CD04E-17AF-4C8F-886F-9C5A181183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4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D40CDC-A914-462F-9CE4-83C449BBE9B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98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BF3A78-7D28-4F27-96E1-E189737E0F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81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E3FBCE-F317-4219-8E63-9B7C2BBEBC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37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FF1D4E-F26C-41C1-B59E-174E806E34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39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957E1E-2AB7-426A-97FE-3EA28595AE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2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9059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E88401-6670-405C-AD90-C485E09E23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12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81853E-4241-4F4F-B035-EE36B0F44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32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AE17F5-4EF6-41A1-A5F3-CF574E3B2B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58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D47F7A-2CC2-495A-9B8E-41E55A1B96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51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BD741E-90A3-456D-B05B-76164CE338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28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0F3BDB-4D11-47C3-A945-928BD8E3A2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99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7CD04E-17AF-4C8F-886F-9C5A181183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20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D40CDC-A914-462F-9CE4-83C449BBE9B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2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BF3A78-7D28-4F27-96E1-E189737E0F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90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E3FBCE-F317-4219-8E63-9B7C2BBEBC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9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800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FF1D4E-F26C-41C1-B59E-174E806E34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42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957E1E-2AB7-426A-97FE-3EA28595AE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81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E88401-6670-405C-AD90-C485E09E23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31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81853E-4241-4F4F-B035-EE36B0F44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49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AE17F5-4EF6-41A1-A5F3-CF574E3B2B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67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D47F7A-2CC2-495A-9B8E-41E55A1B96B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8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BD741E-90A3-456D-B05B-76164CE338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167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0F3BDB-4D11-47C3-A945-928BD8E3A2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63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7CD04E-17AF-4C8F-886F-9C5A181183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59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D40CDC-A914-462F-9CE4-83C449BBE9B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0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972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BF3A78-7D28-4F27-96E1-E189737E0F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07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E3FBCE-F317-4219-8E63-9B7C2BBEBC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515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FF1D4E-F26C-41C1-B59E-174E806E344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56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957E1E-2AB7-426A-97FE-3EA28595AE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38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E88401-6670-405C-AD90-C485E09E23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1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81853E-4241-4F4F-B035-EE36B0F447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EA7EC5-0E01-4202-9675-367C21478B4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70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16F06C-AB62-4A83-A2BE-3477B86037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96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DA0429-117A-4136-B169-130F1EA79A6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5630BE-6016-47DB-82D1-FA0D4348B56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6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90171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1F7305-41AC-4979-970F-280ECAC51EF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64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B98340-72AF-46EB-9890-D180C86ADEC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356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6030CE-A434-4127-A902-85AFC79542D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755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F38A18-2716-46EC-B708-4025BF6D565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26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D488BC-9914-4659-ACD0-A892D32216F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579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D4B16D-ABDC-485B-BB30-0CF979B30F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331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2B120D-4FD0-41A0-89E7-06C03BDA8A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317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F11A9B-0E43-49EC-9940-FEFD265BD4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293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765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3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77150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269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544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395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96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1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214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81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124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4BF0C-E9AD-4E38-8159-BB3EC6FDD0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024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5C723-3CDE-4D02-B2A6-DF7D9FDCF7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3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8593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D3F7-6182-4236-B63B-E6160BE07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071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B4DBBB-14FF-4C65-AFD7-E40AC31C35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086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DCB20A-D976-4D7C-9E8E-FAE1A7E2842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197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1A911-5D68-4D45-96A7-0561D0390B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252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06FEC3-6663-4675-9069-4CC2B7F217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65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C41816-EC8B-4EB3-8980-B3F4B16814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984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CB125C-A94A-438B-834F-FE0FDC04E4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441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90FD1-9D66-4652-8272-15019E64BDF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641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CF6A46-EE6A-4E3F-93CC-B4C3CC76CF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115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56B3B-E390-46DB-880D-2119E85FBB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6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C5D3A9-ABE2-42EC-A717-9FA78CEB7046}" type="datetimeFigureOut">
              <a:rPr lang="vi-VN" smtClean="0"/>
              <a:t>28/12/2024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B5478DA-9867-477E-B719-D8CD2AF934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7591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9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9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4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4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8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8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6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4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2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4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757EE9-E826-4053-AB99-2FFB7CB0B58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7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757EE9-E826-4053-AB99-2FFB7CB0B58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9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757EE9-E826-4053-AB99-2FFB7CB0B58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8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EEA930-A797-45B3-B673-B7A3C1D723A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33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9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9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0079C-1742-44E3-88C7-B49FBD1F7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6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gif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10" Type="http://schemas.openxmlformats.org/officeDocument/2006/relationships/slide" Target="slide29.xml"/><Relationship Id="rId4" Type="http://schemas.openxmlformats.org/officeDocument/2006/relationships/image" Target="../media/image19.gif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4.jpeg"/><Relationship Id="rId3" Type="http://schemas.openxmlformats.org/officeDocument/2006/relationships/image" Target="../media/image25.png"/><Relationship Id="rId7" Type="http://schemas.openxmlformats.org/officeDocument/2006/relationships/image" Target="../media/image27.gif"/><Relationship Id="rId12" Type="http://schemas.openxmlformats.org/officeDocument/2006/relationships/slide" Target="slide1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20.xml"/><Relationship Id="rId6" Type="http://schemas.openxmlformats.org/officeDocument/2006/relationships/slide" Target="slide3.xml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0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56.xml"/><Relationship Id="rId1" Type="http://schemas.openxmlformats.org/officeDocument/2006/relationships/video" Target="file:///F:\Gi&#225;o%20&#225;n%20V&#258;N%20H&#7884;C\MVI_2678.av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20.gif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92.xml"/><Relationship Id="rId1" Type="http://schemas.openxmlformats.org/officeDocument/2006/relationships/audio" Target="file:///F:\Gi&#225;o%20&#225;n%20V&#258;N%20H&#7884;C\chu%20chuot%20di%20dau.wav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223.xml"/><Relationship Id="rId1" Type="http://schemas.openxmlformats.org/officeDocument/2006/relationships/audio" Target="file:///F:\Gi&#225;o%20&#225;n%20V&#258;N%20H&#7884;C\Ca%20vang%20boi.wav" TargetMode="Externa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8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8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53.xml"/><Relationship Id="rId1" Type="http://schemas.openxmlformats.org/officeDocument/2006/relationships/video" Target="file:///E:\&#273;&#7891;ng%20dao%20c&#7911;a%20m&#7865;\hinh%20anh%20giao%20trinh\CA%20DANG%20DOP%20MOI.wmv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1970" y="1868716"/>
            <a:ext cx="8948057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CÔ VỀ DỰ GIỜ 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102" y="43488"/>
            <a:ext cx="598278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XÃ BUÔN HỒ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9817" y="621566"/>
            <a:ext cx="4232365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 Gíao Hoa Cúc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4387" y="3124519"/>
            <a:ext cx="7175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sz="220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13" name="NightOfThePiano-HoaTau-30890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15452" y="6182474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03" y="5315141"/>
            <a:ext cx="3469788" cy="1492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41" y="5300067"/>
            <a:ext cx="3303335" cy="14920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12334"/>
            <a:ext cx="3000101" cy="1492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140" y="5955766"/>
            <a:ext cx="2528703" cy="8759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4992" y="-1243147"/>
            <a:ext cx="12034142" cy="5681336"/>
          </a:xfrm>
          <a:prstGeom prst="rect">
            <a:avLst/>
          </a:prstGeom>
        </p:spPr>
      </p:pic>
      <p:pic>
        <p:nvPicPr>
          <p:cNvPr id="3" name="The_Farmer_In_The_Dell_Instrument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079" y="6196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5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31" presetClass="entr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6061" numSld="8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endParaRPr lang="en-US" altLang="en-US" sz="240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800" b="1"/>
              <a:t>CÁ NGỦ Ở ĐÂU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Đêm hè lặng gió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Ơi chú cá nhỏ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Cá ngủ ở đâu?</a:t>
            </a:r>
          </a:p>
          <a:p>
            <a:pPr algn="ctr">
              <a:lnSpc>
                <a:spcPct val="80000"/>
              </a:lnSpc>
            </a:pPr>
            <a:endParaRPr lang="en-US" altLang="en-US" sz="240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Con chó về nhà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Chim bay về tổ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Chuột nằm trong ổ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Cóc nhảy về hang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Sông nước lan tràn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Xây sao được tổ</a:t>
            </a:r>
          </a:p>
          <a:p>
            <a:pPr algn="ctr">
              <a:lnSpc>
                <a:spcPct val="80000"/>
              </a:lnSpc>
            </a:pPr>
            <a:endParaRPr lang="en-US" altLang="en-US" sz="240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Ơi chú cá nhỏ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Đêm hè lặng gió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Cá ngủ ở đâu?</a:t>
            </a:r>
          </a:p>
          <a:p>
            <a:pPr algn="ctr">
              <a:lnSpc>
                <a:spcPct val="80000"/>
              </a:lnSpc>
            </a:pPr>
            <a:endParaRPr lang="en-US" altLang="en-US" sz="240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400"/>
              <a:t>                  Thùy Linh dịch</a:t>
            </a:r>
          </a:p>
        </p:txBody>
      </p:sp>
    </p:spTree>
    <p:extLst>
      <p:ext uri="{BB962C8B-B14F-4D97-AF65-F5344CB8AC3E}">
        <p14:creationId xmlns:p14="http://schemas.microsoft.com/office/powerpoint/2010/main" val="16898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ca-bien-3-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9822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45645" y="-347663"/>
            <a:ext cx="6361036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0000CC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  <a:latin typeface="Arial Narrow" panose="020B0606020202030204" pitchFamily="34" charset="0"/>
              </a:rPr>
              <a:t>*</a:t>
            </a:r>
            <a:r>
              <a:rPr lang="en-US" altLang="en-US" sz="320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4800">
                <a:solidFill>
                  <a:srgbClr val="FF0000"/>
                </a:solidFill>
                <a:latin typeface="Arial Narrow" panose="020B0606020202030204" pitchFamily="34" charset="0"/>
              </a:rPr>
              <a:t>Đàm Thoại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Bell Gothic Std Black" pitchFamily="34" charset="0"/>
              </a:rPr>
              <a:t>Cô vừa đọc bài thơ có tựa đề gì?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Bell Gothic Std Black" pitchFamily="34" charset="0"/>
              </a:rPr>
              <a:t>  Của ai dịch?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Bell Gothic Std Black" pitchFamily="34" charset="0"/>
              </a:rPr>
              <a:t>Vào đêm hè lặng gió tác giả hỏi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>
                <a:solidFill>
                  <a:srgbClr val="FF0000"/>
                </a:solidFill>
                <a:latin typeface="Bell Gothic Std Black" pitchFamily="34" charset="0"/>
              </a:rPr>
              <a:t> Chú Cá Nhỏ điều gì?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FF0000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3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676400" y="1371601"/>
            <a:ext cx="8763000" cy="5711825"/>
          </a:xfrm>
          <a:prstGeom prst="rect">
            <a:avLst/>
          </a:prstGeom>
          <a:gradFill rotWithShape="1">
            <a:gsLst>
              <a:gs pos="0">
                <a:srgbClr val="FFFF99">
                  <a:gamma/>
                  <a:shade val="46275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	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	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	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73731" name="Picture 3" descr="IMG_26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4343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002108bg3md5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4267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3D bi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676400"/>
            <a:ext cx="1981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chimcon3py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10668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cuteanimal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r="-377" b="130"/>
          <a:stretch>
            <a:fillRect/>
          </a:stretch>
        </p:blipFill>
        <p:spPr bwMode="auto">
          <a:xfrm>
            <a:off x="1752600" y="3962400"/>
            <a:ext cx="4343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002106bg7fr7vx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4267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378100614_f42e549eb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27570" r="18800" b="21962"/>
          <a:stretch>
            <a:fillRect/>
          </a:stretch>
        </p:blipFill>
        <p:spPr bwMode="auto">
          <a:xfrm>
            <a:off x="8839200" y="5410200"/>
            <a:ext cx="1524000" cy="9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6553200" y="5867400"/>
            <a:ext cx="1066800" cy="762000"/>
          </a:xfrm>
          <a:prstGeom prst="flowChartMagneticDrum">
            <a:avLst/>
          </a:prstGeom>
          <a:solidFill>
            <a:srgbClr val="6E493A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9" name="AutoShape 1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 rot="5400000">
            <a:off x="9753600" y="6248400"/>
            <a:ext cx="419100" cy="4953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1524000" y="46038"/>
            <a:ext cx="8738290" cy="212365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FF"/>
                </a:solidFill>
                <a:latin typeface="Kozuka Gothic Pro M" pitchFamily="34" charset="-128"/>
              </a:rPr>
              <a:t>*Khi đêm xuống các con vật đi đâu?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FF"/>
                </a:solidFill>
                <a:latin typeface="Kozuka Gothic Pro M" pitchFamily="34" charset="-128"/>
              </a:rPr>
              <a:t>*Cá có chỗ để về không?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FF"/>
                </a:solidFill>
                <a:latin typeface="Kozuka Gothic Pro M" pitchFamily="34" charset="-128"/>
              </a:rPr>
              <a:t>*Vì sao cá không có chỗ để ngủ?</a:t>
            </a:r>
          </a:p>
        </p:txBody>
      </p:sp>
    </p:spTree>
    <p:extLst>
      <p:ext uri="{BB962C8B-B14F-4D97-AF65-F5344CB8AC3E}">
        <p14:creationId xmlns:p14="http://schemas.microsoft.com/office/powerpoint/2010/main" val="27936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 decel="100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decel="100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decel="100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decel="100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-0.0085 -0.07246 -0.01701 -0.14491 -0.04323 -0.14838 C -0.06944 -0.15185 -0.13645 -0.04375 -0.15694 -0.02107 " pathEditMode="relative" rAng="0" ptsTypes="aaA">
                                      <p:cBhvr>
                                        <p:cTn id="45" dur="2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737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2133600" y="1981200"/>
            <a:ext cx="26670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7239000" y="1981200"/>
            <a:ext cx="25146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7315200" y="3962400"/>
            <a:ext cx="24384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4800600" y="1981200"/>
            <a:ext cx="25146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2133600" y="3962400"/>
            <a:ext cx="27432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4800600" y="3962400"/>
            <a:ext cx="2514600" cy="1981200"/>
          </a:xfrm>
          <a:prstGeom prst="rect">
            <a:avLst/>
          </a:prstGeom>
          <a:gradFill rotWithShape="1">
            <a:gsLst>
              <a:gs pos="0">
                <a:srgbClr val="98F793">
                  <a:gamma/>
                  <a:shade val="46275"/>
                  <a:invGamma/>
                </a:srgbClr>
              </a:gs>
              <a:gs pos="50000">
                <a:srgbClr val="98F793"/>
              </a:gs>
              <a:gs pos="100000">
                <a:srgbClr val="98F79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60" name="AutoShape 8"/>
          <p:cNvSpPr>
            <a:spLocks noChangeArrowheads="1"/>
          </p:cNvSpPr>
          <p:nvPr/>
        </p:nvSpPr>
        <p:spPr bwMode="auto">
          <a:xfrm>
            <a:off x="1600200" y="304800"/>
            <a:ext cx="8610600" cy="16764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5D61">
                  <a:gamma/>
                  <a:shade val="46275"/>
                  <a:invGamma/>
                </a:srgbClr>
              </a:gs>
              <a:gs pos="50000">
                <a:srgbClr val="FF5D61"/>
              </a:gs>
              <a:gs pos="100000">
                <a:srgbClr val="FF5D61">
                  <a:gamma/>
                  <a:shade val="46275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4761" name="Picture 9" descr="Chim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981201"/>
            <a:ext cx="2447925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2" name="Picture 10" descr="Dog howls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6" y="2209800"/>
            <a:ext cx="159226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3" name="Picture 11" descr="angelfish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19050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4" name="Picture 12" descr="350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86200"/>
            <a:ext cx="1066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5" name="Picture 13" descr="Rato_18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14800"/>
            <a:ext cx="1828800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6" name="Picture 14" descr="378100614_f42e549eb7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27570" r="18800" b="21962"/>
          <a:stretch>
            <a:fillRect/>
          </a:stretch>
        </p:blipFill>
        <p:spPr bwMode="auto">
          <a:xfrm>
            <a:off x="8001000" y="2438400"/>
            <a:ext cx="15240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2346325" y="265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1524000" y="228601"/>
            <a:ext cx="9144000" cy="30273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 Black" panose="020B0A04020102020204" pitchFamily="34" charset="0"/>
              </a:rPr>
              <a:t>*Cuối bài thơ tác giả lo lắng cho Chú Cá Nhỏ điều gì?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 Black" panose="020B0A04020102020204" pitchFamily="34" charset="0"/>
              </a:rPr>
              <a:t>*Cháu thấy cá là con vật có ích hay không? Vì sao?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Arial Black" panose="020B0A04020102020204" pitchFamily="34" charset="0"/>
              </a:rPr>
              <a:t>*Cháu làm gì để bảo vệ loài cá?</a:t>
            </a:r>
          </a:p>
        </p:txBody>
      </p:sp>
    </p:spTree>
    <p:extLst>
      <p:ext uri="{BB962C8B-B14F-4D97-AF65-F5344CB8AC3E}">
        <p14:creationId xmlns:p14="http://schemas.microsoft.com/office/powerpoint/2010/main" val="37551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47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7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3" dur="2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9" dur="2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47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74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4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47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6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56" y="7837713"/>
            <a:ext cx="10609944" cy="319315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50180" name="Picture 4" descr="12949220471663394791_574_5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0"/>
            <a:ext cx="12032343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0" y="-1"/>
            <a:ext cx="6850743" cy="2123658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00"/>
                </a:solidFill>
                <a:latin typeface="Arial" panose="020B0604020202020204" pitchFamily="34" charset="0"/>
              </a:rPr>
              <a:t>*</a:t>
            </a:r>
            <a:r>
              <a:rPr lang="en-US" altLang="en-US" sz="440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400">
                <a:solidFill>
                  <a:srgbClr val="FF0000"/>
                </a:solidFill>
                <a:latin typeface="Arial" panose="020B0604020202020204" pitchFamily="34" charset="0"/>
              </a:rPr>
              <a:t>TRẺ ĐỌC </a:t>
            </a:r>
            <a:r>
              <a:rPr lang="en-US" altLang="en-US" sz="4400" smtClean="0">
                <a:solidFill>
                  <a:srgbClr val="FF0000"/>
                </a:solidFill>
                <a:latin typeface="Arial" panose="020B0604020202020204" pitchFamily="34" charset="0"/>
              </a:rPr>
              <a:t>THƠ:</a:t>
            </a:r>
            <a:endParaRPr lang="en-US" altLang="en-US" sz="44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00"/>
                </a:solidFill>
                <a:latin typeface="Arial" panose="020B0604020202020204" pitchFamily="34" charset="0"/>
              </a:rPr>
              <a:t>-Chia tổ, nhóm đọc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FF0000"/>
                </a:solidFill>
                <a:latin typeface="Arial" panose="020B0604020202020204" pitchFamily="34" charset="0"/>
              </a:rPr>
              <a:t>-Cá nhân đọc</a:t>
            </a:r>
          </a:p>
        </p:txBody>
      </p:sp>
      <p:pic>
        <p:nvPicPr>
          <p:cNvPr id="50182" name="Picture 6" descr="tro-ve-tuoi-tho-voi-bo-giao-dien-va-hinh-nen-day-mau-s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2409371"/>
            <a:ext cx="12032343" cy="407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8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1524000" y="1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4" name="WordArt 4"/>
          <p:cNvSpPr>
            <a:spLocks noChangeArrowheads="1" noChangeShapeType="1" noTextEdit="1"/>
          </p:cNvSpPr>
          <p:nvPr/>
        </p:nvSpPr>
        <p:spPr bwMode="auto">
          <a:xfrm>
            <a:off x="1981200" y="2362200"/>
            <a:ext cx="8305800" cy="13287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NGỦ Ở ĐÂU</a:t>
            </a:r>
          </a:p>
        </p:txBody>
      </p:sp>
    </p:spTree>
    <p:extLst>
      <p:ext uri="{BB962C8B-B14F-4D97-AF65-F5344CB8AC3E}">
        <p14:creationId xmlns:p14="http://schemas.microsoft.com/office/powerpoint/2010/main" val="10650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MVI_2678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590800" y="838201"/>
            <a:ext cx="7848600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FF00"/>
                </a:solidFill>
                <a:latin typeface="Arial" panose="020B0604020202020204" pitchFamily="34" charset="0"/>
              </a:rPr>
              <a:t>ĐÊM HÈ LẶNG GIÓ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FF00"/>
                </a:solidFill>
                <a:latin typeface="Arial" panose="020B0604020202020204" pitchFamily="34" charset="0"/>
              </a:rPr>
              <a:t>ƠI CHÚ CÁ NHỎ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FF00"/>
                </a:solidFill>
                <a:latin typeface="Arial" panose="020B0604020202020204" pitchFamily="34" charset="0"/>
              </a:rPr>
              <a:t>CÁ NGỦ Ở ĐÂU?</a:t>
            </a:r>
          </a:p>
        </p:txBody>
      </p:sp>
    </p:spTree>
    <p:extLst>
      <p:ext uri="{BB962C8B-B14F-4D97-AF65-F5344CB8AC3E}">
        <p14:creationId xmlns:p14="http://schemas.microsoft.com/office/powerpoint/2010/main" val="356138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0" fill="hold"/>
                                        <p:tgtEl>
                                          <p:spTgt spid="675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5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5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IMG_26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0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2133600" y="1295400"/>
            <a:ext cx="8229600" cy="5562600"/>
          </a:xfrm>
          <a:noFill/>
          <a:ln/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>
                <a:solidFill>
                  <a:srgbClr val="FF0066"/>
                </a:solidFill>
              </a:rPr>
              <a:t>CON CHÓ VỀ NHÀ</a:t>
            </a:r>
          </a:p>
        </p:txBody>
      </p:sp>
      <p:pic>
        <p:nvPicPr>
          <p:cNvPr id="80903" name="Picture 7" descr="Dog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4675188"/>
            <a:ext cx="2819400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4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3 1.21387E-6 C 0.04045 -0.06659 0.06216 -0.13318 0.03872 -0.18243 C 0.01528 -0.23191 -0.09461 -0.27676 -0.12083 -0.29595 " pathEditMode="relative" rAng="0" ptsTypes="aaA">
                                      <p:cBhvr>
                                        <p:cTn id="15" dur="5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14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002108bg3md5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3" descr="d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58334" b="69841"/>
          <a:stretch>
            <a:fillRect/>
          </a:stretch>
        </p:blipFill>
        <p:spPr bwMode="auto">
          <a:xfrm>
            <a:off x="2514600" y="1295400"/>
            <a:ext cx="2057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chimcon3py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09650"/>
            <a:ext cx="16002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3D 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253038"/>
            <a:ext cx="3124200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Chi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819401"/>
            <a:ext cx="31527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3D 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800" y="2133601"/>
            <a:ext cx="312420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chimcon3py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62050"/>
            <a:ext cx="16002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2209800" y="1447800"/>
            <a:ext cx="77724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FF0000"/>
                </a:solidFill>
                <a:latin typeface="Arial" panose="020B0604020202020204" pitchFamily="34" charset="0"/>
              </a:rPr>
              <a:t>CHIM BAY VỀ TỔ</a:t>
            </a:r>
          </a:p>
        </p:txBody>
      </p:sp>
    </p:spTree>
    <p:extLst>
      <p:ext uri="{BB962C8B-B14F-4D97-AF65-F5344CB8AC3E}">
        <p14:creationId xmlns:p14="http://schemas.microsoft.com/office/powerpoint/2010/main" val="3252189921"/>
      </p:ext>
    </p:extLst>
  </p:cSld>
  <p:clrMapOvr>
    <a:masterClrMapping/>
  </p:clrMapOvr>
  <p:transition>
    <p:sndAc>
      <p:stSnd>
        <p:snd r:embed="rId2" name="CON CHIM NON (1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5.80213E-6 C 0.01059 -0.00556 0.02049 -0.01272 0.03108 -0.01781 C 0.04618 -0.02497 0.06215 -0.03237 0.07552 -0.04439 C 0.07726 -0.05109 0.08021 -0.06103 0.08003 -0.06797 C 0.07934 -0.11836 0.0776 -0.16875 0.07552 -0.21892 C 0.07517 -0.22516 0.07257 -0.23071 0.07118 -0.23672 C 0.06875 -0.24619 0.0658 -0.26168 0.06007 -0.26931 C 0.05139 -0.28087 0.04566 -0.28087 0.03559 -0.28688 C 0.01094 -0.30144 -0.0158 -0.30814 -0.04219 -0.31647 C -0.05243 -0.3197 -0.06285 -0.3204 -0.07326 -0.32248 C -0.13264 -0.31993 -0.19167 -0.31577 -0.25104 -0.31369 C -0.25816 -0.30907 -0.26771 -0.30329 -0.27326 -0.29589 C -0.27969 -0.28734 -0.28351 -0.27879 -0.29115 -0.27208 C -0.2941 -0.26076 -0.30486 -0.24296 -0.31111 -0.23371 C -0.31528 -0.22747 -0.31997 -0.22192 -0.32448 -0.21591 C -0.32674 -0.21291 -0.33108 -0.20713 -0.33108 -0.20713 C -0.33177 -0.20412 -0.33333 -0.20135 -0.33333 -0.19811 C -0.33333 -0.18632 -0.33455 -0.17361 -0.33108 -0.16274 C -0.32326 -0.13778 -0.29774 -0.13154 -0.28229 -0.12137 C -0.25781 -0.12322 -0.23333 -0.1246 -0.20886 -0.12715 C -0.19774 -0.1283 -0.18663 -0.13616 -0.17552 -0.13894 C -0.16285 -0.14749 -0.15486 -0.14957 -0.13993 -0.15373 C -0.12917 -0.16367 -0.11615 -0.16667 -0.10451 -0.17453 C -0.09184 -0.19904 -0.10851 -0.1706 -0.0934 -0.18632 C -0.06788 -0.21291 -0.09184 -0.19765 -0.06892 -0.21013 C -0.04879 -0.23672 -0.05695 -0.22585 -0.04445 -0.24249 C -0.03906 -0.24966 -0.03056 -0.25105 -0.02448 -0.25729 C -0.02118 -0.26076 -0.01892 -0.26561 -0.01563 -0.26931 C -0.0099 -0.27555 -0.00295 -0.27994 0.00226 -0.28688 C 0.00816 -0.29474 0.01406 -0.30283 0.01996 -0.31069 C 0.02292 -0.31462 0.02587 -0.31855 0.02882 -0.32248 C 0.03108 -0.32548 0.03559 -0.33126 0.03559 -0.33126 C 0.04184 -0.34837 0.04653 -0.34629 0.05555 -0.36085 C 0.05955 -0.36755 0.06371 -0.37403 0.06667 -0.38165 C 0.06823 -0.38558 0.06927 -0.38998 0.07118 -0.39344 C 0.07812 -0.40639 0.08802 -0.41748 0.0934 -0.43205 C 0.09792 -0.4443 0.1033 -0.45747 0.1066 -0.47042 C 0.10851 -0.47805 0.11111 -0.494 0.11111 -0.494 C 0.10955 -0.52266 0.10851 -0.55133 0.1066 -0.57999 C 0.10538 -0.59918 0.10503 -0.59039 0.1 -0.60657 C 0.08611 -0.65188 0.10764 -0.59201 0.08663 -0.64795 C 0.08472 -0.65327 0.07257 -0.66529 0.06892 -0.66875 C 0.05017 -0.68632 0.03038 -0.69187 0.00885 -0.70112 C -0.03698 -0.70019 -0.08299 -0.70019 -0.12882 -0.69834 C -0.14306 -0.69788 -0.1559 -0.68332 -0.16892 -0.67754 C -0.17188 -0.67361 -0.17448 -0.66922 -0.17778 -0.66575 C -0.18195 -0.66136 -0.19115 -0.65396 -0.19115 -0.65396 C -0.19254 -0.65096 -0.19358 -0.64749 -0.19549 -0.64495 C -0.1974 -0.6424 -0.20052 -0.64194 -0.20226 -0.63917 C -0.20382 -0.63662 -0.20278 -0.63246 -0.20451 -0.63038 C -0.20677 -0.62715 -0.21059 -0.62645 -0.21337 -0.6246 C -0.2184 -0.62044 -0.22292 -0.61559 -0.22674 -0.60958 C -0.24549 -0.58022 -0.26163 -0.54786 -0.28229 -0.52081 C -0.2882 -0.50463 -0.29601 -0.49284 -0.30451 -0.4792 C -0.31267 -0.46603 -0.31962 -0.44985 -0.32882 -0.43783 C -0.33524 -0.42927 -0.3441 -0.42211 -0.35104 -0.41448 C -0.36111 -0.40292 -0.36962 -0.39021 -0.38229 -0.38466 C -0.39236 -0.36432 -0.38611 -0.36917 -0.39774 -0.36385 C -0.41979 -0.34189 -0.44583 -0.35345 -0.47326 -0.35507 C -0.52326 -0.45239 -0.4875 -0.84605 -0.47778 -0.65396 C -0.46458 -0.66436 -0.45104 -0.66714 -0.43785 -0.67754 C -0.47326 -0.71522 -0.58854 -0.69441 -0.63993 -0.69233 C -0.64167 -0.6891 -0.65104 -0.67407 -0.65104 -0.66575 C -0.65104 -0.66367 -0.64965 -0.66968 -0.64896 -0.67153 " pathEditMode="relative" rAng="0" ptsTypes="fffffffffffffffffffffffffffffffffffffffffffffffffffffffffffffffA">
                                      <p:cBhvr>
                                        <p:cTn id="23" dur="5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77531E-6 C -0.00226 -0.00093 -0.00434 -0.00347 -0.00677 -0.00301 C -0.01371 -0.00139 -0.02222 0.01826 -0.02674 0.02358 C -0.03611 0.03421 -0.0467 0.04461 -0.05555 0.05617 C -0.06285 0.06588 -0.06528 0.07813 -0.07118 0.08876 C -0.07361 0.09316 -0.07726 0.09639 -0.08003 0.10055 C -0.08177 0.10333 -0.08299 0.10633 -0.08455 0.10934 C -0.09132 0.13661 -0.08003 0.09477 -0.0934 0.13014 C -0.09479 0.13384 -0.09444 0.13823 -0.09566 0.14193 C -0.0967 0.14517 -0.09878 0.14771 -0.1 0.15095 C -0.10382 0.16112 -0.10417 0.1706 -0.10903 0.18054 C -0.11024 0.18747 -0.11337 0.19394 -0.11337 0.20111 C -0.11337 0.24341 -0.11354 0.30975 -0.09792 0.35206 C -0.09722 0.35899 -0.09722 0.36616 -0.09566 0.37286 C -0.09496 0.37633 -0.09236 0.37864 -0.09115 0.38164 C -0.08177 0.4043 -0.07778 0.42672 -0.05781 0.43481 C -0.04062 0.45839 -0.02621 0.45469 -0.00451 0.4644 C 0.01806 0.47457 0.02743 0.47804 0.0533 0.47919 C 0.08438 0.48058 0.11545 0.48128 0.14653 0.4822 C 0.18281 0.47827 0.21979 0.47919 0.25556 0.47041 C 0.26736 0.46741 0.27951 0.46671 0.29097 0.46163 C 0.29549 0.45955 0.30434 0.45562 0.30434 0.45562 C 0.32656 0.43342 0.30226 0.45585 0.31997 0.44383 C 0.33073 0.43666 0.33958 0.42533 0.35104 0.42002 C 0.3526 0.41424 0.35399 0.40823 0.35556 0.40245 C 0.35799 0.3932 0.36736 0.39043 0.37326 0.38465 C 0.38542 0.37286 0.39896 0.36408 0.41111 0.35206 C 0.42274 0.3405 0.43038 0.32385 0.44219 0.31368 C 0.44948 0.30005 0.4566 0.28687 0.46215 0.27207 C 0.46945 0.25289 0.46684 0.25173 0.47778 0.2337 C 0.48264 0.21382 0.48837 0.19441 0.49323 0.17453 C 0.49566 0.16482 0.49757 0.15465 0.5 0.14494 C 0.5007 0.14193 0.50208 0.13615 0.50208 0.13615 C 0.50278 0.11535 0.50451 0.09477 0.50434 0.07397 C 0.50382 0.03629 0.50191 -0.00116 0.5 -0.0386 C 0.49792 -0.07929 0.44792 -0.10564 0.42222 -0.11258 C 0.41632 -0.11165 0.4099 -0.11234 0.40434 -0.10957 C 0.39774 -0.10633 0.39792 -0.09709 0.39323 -0.09177 C 0.39063 -0.089 0.38733 -0.08784 0.38438 -0.08576 C 0.37917 -0.06565 0.38646 -0.08784 0.37552 -0.07097 C 0.3632 -0.05178 0.37517 -0.05895 0.36215 -0.0534 C 0.34965 -0.0282 0.35573 -0.04207 0.34445 -0.01179 C 0.34236 -0.00624 0.33993 0.00578 0.33993 0.00578 C 0.34063 0.01757 0.34219 0.04138 0.34219 0.04138 " pathEditMode="relative" ptsTypes="fffffffffffffffffffffffffffffffffffffffffffA">
                                      <p:cBhvr>
                                        <p:cTn id="41" dur="2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uteanimal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" r="-377" b="130"/>
          <a:stretch>
            <a:fillRect/>
          </a:stretch>
        </p:blipFill>
        <p:spPr bwMode="auto">
          <a:xfrm>
            <a:off x="1066800" y="0"/>
            <a:ext cx="982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Rato_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48200"/>
            <a:ext cx="1828800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Rato_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000" y="4724400"/>
            <a:ext cx="1828800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1" name="chu chuot di dau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246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1262062" y="2286000"/>
            <a:ext cx="9405938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FF0066"/>
                </a:solidFill>
                <a:latin typeface="Arial" panose="020B0604020202020204" pitchFamily="34" charset="0"/>
              </a:rPr>
              <a:t>CHUỘT NẰM TRONG Ổ</a:t>
            </a:r>
          </a:p>
        </p:txBody>
      </p:sp>
    </p:spTree>
    <p:extLst>
      <p:ext uri="{BB962C8B-B14F-4D97-AF65-F5344CB8AC3E}">
        <p14:creationId xmlns:p14="http://schemas.microsoft.com/office/powerpoint/2010/main" val="2540758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8" fill="hold"/>
                                        <p:tgtEl>
                                          <p:spTgt spid="706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6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514600" y="685800"/>
            <a:ext cx="70866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FF0066"/>
                </a:solidFill>
                <a:latin typeface=".VnArial" panose="020B7200000000000000" pitchFamily="34" charset="0"/>
              </a:rPr>
              <a:t>Hoạt Động 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hát : cá vàng bơi</a:t>
            </a:r>
          </a:p>
        </p:txBody>
      </p:sp>
      <p:pic>
        <p:nvPicPr>
          <p:cNvPr id="5" name="Picture 11" descr="dfhf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2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152401"/>
            <a:ext cx="548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>
                <a:solidFill>
                  <a:srgbClr val="D60093"/>
                </a:solidFill>
                <a:latin typeface="Arial" panose="020B0604020202020204" pitchFamily="34" charset="0"/>
              </a:rPr>
              <a:t>TRƯỜNG MẪU GÍAO HOA CÚC</a:t>
            </a: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0" y="1361422"/>
            <a:ext cx="716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CHỦ ĐỀ</a:t>
            </a:r>
            <a:r>
              <a:rPr lang="en-US" altLang="en-US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en-US" altLang="en-US" sz="3200" b="1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THẾ GIỚI ĐỘNG VẬT</a:t>
            </a:r>
            <a:endParaRPr lang="en-US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>
                <a:solidFill>
                  <a:srgbClr val="000000"/>
                </a:solidFill>
                <a:latin typeface="Arial" panose="020B0604020202020204" pitchFamily="34" charset="0"/>
              </a:rPr>
              <a:t>Chủ đề nhánh</a:t>
            </a: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ĐỘNG VẬT SỐNG DƯỚI NƯỚC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2967335"/>
            <a:ext cx="647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u="sng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u="sng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Đề tài</a:t>
            </a:r>
            <a:r>
              <a:rPr lang="en-US" altLang="en-US" sz="32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:Làm quen văn học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    Bài thơ : CÁ NGỦ Ở ĐÂU</a:t>
            </a: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        Lớp : Chồi 3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Người dạy: H Dion Buôn Krông </a:t>
            </a:r>
          </a:p>
        </p:txBody>
      </p:sp>
    </p:spTree>
    <p:extLst>
      <p:ext uri="{BB962C8B-B14F-4D97-AF65-F5344CB8AC3E}">
        <p14:creationId xmlns:p14="http://schemas.microsoft.com/office/powerpoint/2010/main" val="334525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3" name="Picture 3" descr="002106bg7fr7vx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4" name="Picture 4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52800"/>
            <a:ext cx="1066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5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00400"/>
            <a:ext cx="8382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43200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29200"/>
            <a:ext cx="990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Red tulips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92">
            <a:off x="4435476" y="2984500"/>
            <a:ext cx="66992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9" name="Picture 9" descr="Red tulips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92">
            <a:off x="2466976" y="2943226"/>
            <a:ext cx="735013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0" name="Picture 10" descr="Red tulips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92">
            <a:off x="9448800" y="4724401"/>
            <a:ext cx="1143000" cy="1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1" name="AutoShape 11"/>
          <p:cNvSpPr>
            <a:spLocks noChangeArrowheads="1"/>
          </p:cNvSpPr>
          <p:nvPr/>
        </p:nvSpPr>
        <p:spPr bwMode="auto">
          <a:xfrm>
            <a:off x="2362200" y="5029200"/>
            <a:ext cx="1066800" cy="762000"/>
          </a:xfrm>
          <a:prstGeom prst="flowChartMagneticDrum">
            <a:avLst/>
          </a:prstGeom>
          <a:solidFill>
            <a:srgbClr val="6E493A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692" name="Picture 12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914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3" name="Picture 13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43400"/>
            <a:ext cx="914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4" name="Picture 14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114800"/>
            <a:ext cx="914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5" name="Picture 15" descr="Red tulips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92">
            <a:off x="3962400" y="5018088"/>
            <a:ext cx="1143000" cy="183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6" name="Picture 16" descr="Bee in 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76600"/>
            <a:ext cx="113188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7" name="Picture 17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657600"/>
            <a:ext cx="7778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8" name="Picture 18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590800"/>
            <a:ext cx="63658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9" name="Picture 19" descr="Red tulips 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792">
            <a:off x="8189913" y="3194050"/>
            <a:ext cx="469900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0" name="Picture 20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05200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1" name="Picture 21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10200"/>
            <a:ext cx="9906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2" name="Picture 22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562600"/>
            <a:ext cx="990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3" name="Picture 23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95800"/>
            <a:ext cx="990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4" name="Picture 24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962400"/>
            <a:ext cx="9906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5" name="Picture 25" descr="Buttercu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05200"/>
            <a:ext cx="7778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6" name="Picture 26" descr="378100614_f42e549eb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27570" r="18800" b="21962"/>
          <a:stretch>
            <a:fillRect/>
          </a:stretch>
        </p:blipFill>
        <p:spPr bwMode="auto">
          <a:xfrm>
            <a:off x="9067800" y="5638800"/>
            <a:ext cx="15240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7" name="Text Box 27"/>
          <p:cNvSpPr txBox="1">
            <a:spLocks noChangeArrowheads="1"/>
          </p:cNvSpPr>
          <p:nvPr/>
        </p:nvSpPr>
        <p:spPr bwMode="auto">
          <a:xfrm>
            <a:off x="1828800" y="990600"/>
            <a:ext cx="8612188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D60093"/>
                </a:solidFill>
                <a:latin typeface="Arial" panose="020B0604020202020204" pitchFamily="34" charset="0"/>
              </a:rPr>
              <a:t>CÓC NHẢY VỀ HANG</a:t>
            </a:r>
          </a:p>
        </p:txBody>
      </p:sp>
    </p:spTree>
    <p:extLst>
      <p:ext uri="{BB962C8B-B14F-4D97-AF65-F5344CB8AC3E}">
        <p14:creationId xmlns:p14="http://schemas.microsoft.com/office/powerpoint/2010/main" val="46058547"/>
      </p:ext>
    </p:extLst>
  </p:cSld>
  <p:clrMapOvr>
    <a:masterClrMapping/>
  </p:clrMapOvr>
  <p:transition>
    <p:sndAc>
      <p:stSnd>
        <p:snd r:embed="rId2" name="LK dong dao_Con coc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-0.0085 -0.07246 -0.01701 -0.14491 -0.04323 -0.14838 C -0.06944 -0.15185 -0.13645 -0.04375 -0.15694 -0.02107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94 -0.02106 C -0.17049 -0.0868 -0.18403 -0.15231 -0.20938 -0.16042 C -0.23472 -0.16852 -0.29115 -0.08611 -0.30938 -0.06944 " pathEditMode="relative" ptsTypes="aaA">
                                      <p:cBhvr>
                                        <p:cTn id="14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937 -0.06944 C -0.29843 -0.14074 -0.28749 -0.2118 -0.3026 -0.23912 C -0.3177 -0.26643 -0.38367 -0.23356 -0.40034 -0.2331 " pathEditMode="relative" ptsTypes="aaA">
                                      <p:cBhvr>
                                        <p:cTn id="17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35 -0.2331 C -0.41771 -0.28657 -0.4349 -0.34005 -0.45035 -0.34514 C -0.4658 -0.35023 -0.48594 -0.27708 -0.49358 -0.26343 " pathEditMode="relative" ptsTypes="aaA">
                                      <p:cBhvr>
                                        <p:cTn id="20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357 -0.26342 C -0.52187 -0.28819 -0.55 -0.31296 -0.5618 -0.29977 C -0.57361 -0.28657 -0.56371 -0.20393 -0.56406 -0.18472 " pathEditMode="relative" ptsTypes="aaA">
                                      <p:cBhvr>
                                        <p:cTn id="23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06 -0.18473 C -0.58472 -0.20764 -0.6052 -0.23056 -0.62308 -0.22107 C -0.64097 -0.21158 -0.66319 -0.14329 -0.67083 -0.12709 " pathEditMode="relative" ptsTypes="aaA">
                                      <p:cBhvr>
                                        <p:cTn id="26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717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 rot="5400000">
            <a:off x="9677400" y="6172200"/>
            <a:ext cx="419100" cy="4953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1524001" y="1219201"/>
            <a:ext cx="99091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  <a:latin typeface="Arial" panose="020B0604020202020204" pitchFamily="34" charset="0"/>
              </a:rPr>
              <a:t>SÔNG NƯỚC LAN TRÀN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  <a:latin typeface="Arial" panose="020B0604020202020204" pitchFamily="34" charset="0"/>
              </a:rPr>
              <a:t>XÂY SAO ĐƯỢC TỔ</a:t>
            </a:r>
          </a:p>
        </p:txBody>
      </p:sp>
    </p:spTree>
    <p:extLst>
      <p:ext uri="{BB962C8B-B14F-4D97-AF65-F5344CB8AC3E}">
        <p14:creationId xmlns:p14="http://schemas.microsoft.com/office/powerpoint/2010/main" val="34276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A7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8" name="Picture 22" descr="T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Ca vang b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1981201" y="609600"/>
            <a:ext cx="7731125" cy="311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00FF"/>
                </a:solidFill>
                <a:latin typeface="Arial" panose="020B0604020202020204" pitchFamily="34" charset="0"/>
              </a:rPr>
              <a:t>ƠI CHÚ CÁ NHỎ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00FF"/>
                </a:solidFill>
                <a:latin typeface="Arial" panose="020B0604020202020204" pitchFamily="34" charset="0"/>
              </a:rPr>
              <a:t>ĐÊM HÈ LẶNG GIÓ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600">
                <a:solidFill>
                  <a:srgbClr val="0000FF"/>
                </a:solidFill>
                <a:latin typeface="Arial" panose="020B0604020202020204" pitchFamily="34" charset="0"/>
              </a:rPr>
              <a:t>CÁ NGỦ Ở ĐÂU?</a:t>
            </a:r>
          </a:p>
        </p:txBody>
      </p:sp>
    </p:spTree>
    <p:extLst>
      <p:ext uri="{BB962C8B-B14F-4D97-AF65-F5344CB8AC3E}">
        <p14:creationId xmlns:p14="http://schemas.microsoft.com/office/powerpoint/2010/main" val="3116372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CÁ NGỦ Ở ĐÂU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Đêm hè lặng gió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Ơi chú cá nhỏ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Cá ngủ ở đâu?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Con chó về nhà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Chim bay về tổ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Chuột nằm trong ổ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Cóc nhảy về hang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Sông nước lan tràn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Xây sao được tổ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Ơi chú cá nhỏ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Đêm hè lặng gió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Cá ngủ ở đâu?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  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Thùy Linh dịch</a:t>
            </a:r>
          </a:p>
        </p:txBody>
      </p:sp>
    </p:spTree>
    <p:extLst>
      <p:ext uri="{BB962C8B-B14F-4D97-AF65-F5344CB8AC3E}">
        <p14:creationId xmlns:p14="http://schemas.microsoft.com/office/powerpoint/2010/main" val="182596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57" y="1380191"/>
            <a:ext cx="8302171" cy="5477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16114" y="1857828"/>
            <a:ext cx="54608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mtClean="0">
                <a:solidFill>
                  <a:prstClr val="white"/>
                </a:solidFill>
                <a:latin typeface="Tahoma" panose="020B0604030504040204" pitchFamily="34" charset="0"/>
              </a:rPr>
              <a:t>Ô cửa bí mật :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4687" y="273423"/>
            <a:ext cx="4585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smtClean="0">
                <a:solidFill>
                  <a:srgbClr val="0070C0"/>
                </a:solidFill>
                <a:latin typeface="Tahoma" panose="020B0604030504040204" pitchFamily="34" charset="0"/>
              </a:rPr>
              <a:t>Hoạt động 4: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026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" presetID="1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681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9608"/>
          <a:stretch/>
        </p:blipFill>
        <p:spPr>
          <a:xfrm>
            <a:off x="0" y="497541"/>
            <a:ext cx="5549153" cy="5513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466" y="226706"/>
            <a:ext cx="3712786" cy="2316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471" y="2931459"/>
            <a:ext cx="3924163" cy="2554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375" r="48713"/>
          <a:stretch/>
        </p:blipFill>
        <p:spPr>
          <a:xfrm>
            <a:off x="-1" y="0"/>
            <a:ext cx="6790765" cy="7041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0" t="1146" r="4959"/>
          <a:stretch/>
        </p:blipFill>
        <p:spPr>
          <a:xfrm>
            <a:off x="6790764" y="0"/>
            <a:ext cx="5576048" cy="7041314"/>
          </a:xfrm>
          <a:prstGeom prst="rect">
            <a:avLst/>
          </a:prstGeom>
        </p:spPr>
      </p:pic>
      <p:sp>
        <p:nvSpPr>
          <p:cNvPr id="12" name="Left-Right Arrow 11"/>
          <p:cNvSpPr/>
          <p:nvPr/>
        </p:nvSpPr>
        <p:spPr>
          <a:xfrm>
            <a:off x="4401670" y="2931459"/>
            <a:ext cx="4769224" cy="1993469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Ô Cửa 1:</a:t>
            </a:r>
          </a:p>
        </p:txBody>
      </p:sp>
    </p:spTree>
    <p:extLst>
      <p:ext uri="{BB962C8B-B14F-4D97-AF65-F5344CB8AC3E}">
        <p14:creationId xmlns:p14="http://schemas.microsoft.com/office/powerpoint/2010/main" val="20136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69 -0.13843 C -0.15976 -0.12593 -0.18737 -0.1132 -0.19739 -0.1132 C -0.25859 -0.1132 -0.32187 -0.30949 -0.32187 -0.50579 C -0.32187 -0.40695 -0.35351 -0.30949 -0.38307 -0.30949 C -0.41484 -0.30949 -0.4444 -0.4088 -0.4444 -0.50579 C -0.4444 -0.45741 -0.46016 -0.40695 -0.47604 -0.40695 C -0.4918 -0.40695 -0.50768 -0.45579 -0.50768 -0.50579 C -0.50768 -0.48102 -0.51562 -0.45741 -0.52331 -0.45741 C -0.53138 -0.45741 -0.53906 -0.48241 -0.53906 -0.50579 C -0.53906 -0.49329 -0.54297 -0.48102 -0.54713 -0.48102 C -0.54909 -0.48102 -0.55508 -0.49352 -0.55508 -0.50579 C -0.55508 -0.49977 -0.55716 -0.49329 -0.55898 -0.49329 C -0.55898 -0.4919 -0.56276 -0.49954 -0.56276 -0.50579 C -0.56276 -0.50278 -0.56276 -0.49977 -0.56484 -0.49977 C -0.56484 -0.50139 -0.5668 -0.50301 -0.5668 -0.50579 C -0.5668 -0.5044 -0.5668 -0.50278 -0.5668 -0.50139 C -0.56901 -0.50139 -0.56901 -0.50278 -0.56901 -0.5044 C -0.57096 -0.5044 -0.57096 -0.50301 -0.57096 -0.50139 C -0.57292 -0.50139 -0.57292 -0.50278 -0.57292 -0.5044 " pathEditMode="relative" rAng="0" ptsTypes="AAAAAAAAAAAAAAAAA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5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646" y="4095050"/>
            <a:ext cx="3321424" cy="256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917" y="4216913"/>
            <a:ext cx="3249705" cy="2444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0"/>
            <a:ext cx="3578084" cy="252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8646" y="181440"/>
            <a:ext cx="3638273" cy="267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375" r="48713"/>
          <a:stretch/>
        </p:blipFill>
        <p:spPr>
          <a:xfrm>
            <a:off x="-1" y="0"/>
            <a:ext cx="6790765" cy="7041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0" t="1146" r="4959"/>
          <a:stretch/>
        </p:blipFill>
        <p:spPr>
          <a:xfrm>
            <a:off x="6790764" y="0"/>
            <a:ext cx="5576048" cy="7041314"/>
          </a:xfrm>
          <a:prstGeom prst="rect">
            <a:avLst/>
          </a:prstGeom>
        </p:spPr>
      </p:pic>
      <p:sp>
        <p:nvSpPr>
          <p:cNvPr id="12" name="Left-Right Arrow 11"/>
          <p:cNvSpPr/>
          <p:nvPr/>
        </p:nvSpPr>
        <p:spPr>
          <a:xfrm>
            <a:off x="4401670" y="2931459"/>
            <a:ext cx="4769224" cy="1993469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Ô Cửa 2:</a:t>
            </a:r>
          </a:p>
        </p:txBody>
      </p:sp>
    </p:spTree>
    <p:extLst>
      <p:ext uri="{BB962C8B-B14F-4D97-AF65-F5344CB8AC3E}">
        <p14:creationId xmlns:p14="http://schemas.microsoft.com/office/powerpoint/2010/main" val="164856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31941 0.553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40729 0.577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9" y="101877"/>
            <a:ext cx="3578505" cy="26984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30" y="3643325"/>
            <a:ext cx="3537494" cy="21479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895" y="101875"/>
            <a:ext cx="3994563" cy="3152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612" y="3544008"/>
            <a:ext cx="5311588" cy="3294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375" r="48713"/>
          <a:stretch/>
        </p:blipFill>
        <p:spPr>
          <a:xfrm>
            <a:off x="-1" y="0"/>
            <a:ext cx="6790765" cy="7041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0" t="1146" r="4959"/>
          <a:stretch/>
        </p:blipFill>
        <p:spPr>
          <a:xfrm>
            <a:off x="6790764" y="0"/>
            <a:ext cx="5576048" cy="7041314"/>
          </a:xfrm>
          <a:prstGeom prst="rect">
            <a:avLst/>
          </a:prstGeom>
        </p:spPr>
      </p:pic>
      <p:sp>
        <p:nvSpPr>
          <p:cNvPr id="11" name="Left-Right Arrow 10"/>
          <p:cNvSpPr/>
          <p:nvPr/>
        </p:nvSpPr>
        <p:spPr>
          <a:xfrm>
            <a:off x="4401670" y="2931459"/>
            <a:ext cx="4769224" cy="1993469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Ô Cửa 3:</a:t>
            </a:r>
          </a:p>
        </p:txBody>
      </p:sp>
    </p:spTree>
    <p:extLst>
      <p:ext uri="{BB962C8B-B14F-4D97-AF65-F5344CB8AC3E}">
        <p14:creationId xmlns:p14="http://schemas.microsoft.com/office/powerpoint/2010/main" val="25908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18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6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6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90" decel="50000">
                                          <p:stCondLst>
                                            <p:cond delay="118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6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6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6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90" decel="50000">
                                          <p:stCondLst>
                                            <p:cond delay="32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86 -0.1375 C 0.0375 -0.15116 0.06107 -0.16482 0.0694 -0.16482 C 0.12162 -0.16482 0.17552 0.05347 0.17552 0.27199 C 0.17552 0.16157 0.20248 0.05347 0.22774 0.05347 C 0.25469 0.05347 0.27982 0.16319 0.27982 0.27199 C 0.27982 0.21736 0.29323 0.16157 0.30664 0.16157 C 0.32018 0.16157 0.3336 0.21574 0.3336 0.27199 C 0.3336 0.24351 0.3405 0.21736 0.34714 0.21736 C 0.35391 0.21736 0.36042 0.24513 0.36042 0.27199 C 0.36042 0.2574 0.3638 0.24351 0.36719 0.24351 C 0.36914 0.24351 0.37409 0.25763 0.37409 0.27199 C 0.37409 0.26458 0.37578 0.2574 0.37735 0.2574 C 0.37735 0.25902 0.38073 0.26412 0.38073 0.27199 C 0.38073 0.26782 0.38073 0.26458 0.38242 0.26458 C 0.38242 0.2662 0.38412 0.26828 0.38412 0.27199 C 0.38412 0.2699 0.38412 0.26782 0.38412 0.2662 C 0.38581 0.2662 0.38581 0.26782 0.38581 0.2699 C 0.38763 0.2699 0.38763 0.26828 0.38763 0.2662 C 0.38959 0.2662 0.38959 0.26782 0.38959 0.2699 " pathEditMode="relative" rAng="0" ptsTypes="AAAAAAAAAAAAAAAAA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1909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76 0.08496 C 0.04596 0.07709 0.07474 0.06922 0.08502 0.06922 C 0.14883 0.06922 0.21484 0.19445 0.21484 0.31968 C 0.21484 0.25649 0.24779 0.19445 0.27864 0.19445 C 0.31146 0.19445 0.34232 0.25741 0.34232 0.31968 C 0.34232 0.28843 0.35872 0.25649 0.37526 0.25649 C 0.3918 0.25649 0.4082 0.2875 0.4082 0.31968 C 0.4082 0.30348 0.41667 0.28843 0.42474 0.28843 C 0.43294 0.28843 0.44101 0.3044 0.44101 0.31968 C 0.44101 0.31135 0.44505 0.30348 0.44922 0.30348 C 0.45156 0.30348 0.45768 0.31158 0.45768 0.31968 C 0.45768 0.31551 0.45976 0.31135 0.46172 0.31135 C 0.46172 0.31227 0.46575 0.31528 0.46575 0.31968 C 0.46575 0.31737 0.46575 0.31551 0.46784 0.31551 C 0.46784 0.31644 0.46992 0.3176 0.46992 0.31968 C 0.46992 0.31852 0.46992 0.31737 0.46992 0.31644 C 0.472 0.31644 0.472 0.31737 0.472 0.31852 C 0.47422 0.31852 0.47422 0.3176 0.47422 0.31644 C 0.47656 0.31644 0.47656 0.31737 0.47656 0.31852 " pathEditMode="relative" rAng="0" ptsTypes="AAAAAAAAAAAAAAAAA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1094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86 -0.14907 C 0.03906 -0.15694 0.06784 -0.16481 0.07813 -0.16481 C 0.14193 -0.16481 0.20794 -0.03958 0.20794 0.08565 C 0.20794 0.02246 0.24089 -0.03958 0.27175 -0.03958 C 0.30456 -0.03958 0.33542 0.02338 0.33542 0.08565 C 0.33542 0.0544 0.35182 0.02246 0.36836 0.02246 C 0.3849 0.02246 0.4013 0.05347 0.4013 0.08565 C 0.4013 0.06945 0.40977 0.0544 0.41784 0.0544 C 0.42604 0.0544 0.43412 0.07037 0.43412 0.08565 C 0.43412 0.07732 0.43815 0.06945 0.44232 0.06945 C 0.44466 0.06945 0.45078 0.07755 0.45078 0.08565 C 0.45078 0.08148 0.45287 0.07732 0.45482 0.07732 C 0.45482 0.07824 0.45885 0.08125 0.45885 0.08565 C 0.45885 0.08333 0.45885 0.08148 0.46094 0.08148 C 0.46094 0.08241 0.46302 0.08357 0.46302 0.08565 C 0.46302 0.08449 0.46302 0.08333 0.46302 0.08241 C 0.4651 0.08241 0.4651 0.08333 0.4651 0.08449 C 0.46732 0.08449 0.46732 0.08357 0.46732 0.08241 C 0.46966 0.08241 0.46966 0.08333 0.46966 0.08449 " pathEditMode="relative" rAng="0" ptsTypes="AAAAAAAAAAAAAAAAAA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avang158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590606" y="684213"/>
            <a:ext cx="851707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smtClean="0">
                <a:solidFill>
                  <a:srgbClr val="FF0000"/>
                </a:solidFill>
                <a:latin typeface="Arial" panose="020B0604020202020204" pitchFamily="34" charset="0"/>
              </a:rPr>
              <a:t>* Trò chơi :</a:t>
            </a:r>
            <a:r>
              <a:rPr lang="en-US" altLang="en-US" sz="540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endParaRPr lang="en-US" altLang="en-US" sz="54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0FF00"/>
                </a:solidFill>
                <a:latin typeface="Arial" panose="020B0604020202020204" pitchFamily="34" charset="0"/>
              </a:rPr>
              <a:t>Chơi ghép </a:t>
            </a:r>
            <a:r>
              <a:rPr lang="en-US" altLang="en-US" sz="6000">
                <a:solidFill>
                  <a:srgbClr val="00FF00"/>
                </a:solidFill>
                <a:latin typeface="Arial" panose="020B0604020202020204" pitchFamily="34" charset="0"/>
              </a:rPr>
              <a:t>hình: Con Cá</a:t>
            </a:r>
          </a:p>
        </p:txBody>
      </p:sp>
    </p:spTree>
    <p:extLst>
      <p:ext uri="{BB962C8B-B14F-4D97-AF65-F5344CB8AC3E}">
        <p14:creationId xmlns:p14="http://schemas.microsoft.com/office/powerpoint/2010/main" val="42371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80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19420" y="5240865"/>
            <a:ext cx="61531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3300"/>
                </a:solidFill>
                <a:latin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103663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fhf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981200" y="838201"/>
            <a:ext cx="81407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I/ </a:t>
            </a:r>
            <a:r>
              <a:rPr lang="en-US" altLang="en-US" sz="2000" b="1" u="sng">
                <a:solidFill>
                  <a:srgbClr val="000000"/>
                </a:solidFill>
                <a:latin typeface="Arial" panose="020B0604020202020204" pitchFamily="34" charset="0"/>
              </a:rPr>
              <a:t>Mục đích yêu cầu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:trẻ đọc theo cô cả bài thơ : Cá ngủ ở đâu,      hiểu được nôi dung bài thơ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-Biết được môi trường sống của cá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Rèn  kỹ năng đọc thơ cho trẻ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Giaó  dục trẻ biết  yêu quí các loài cá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000" b="1" u="sng">
                <a:solidFill>
                  <a:srgbClr val="000000"/>
                </a:solidFill>
                <a:latin typeface="Arial" panose="020B0604020202020204" pitchFamily="34" charset="0"/>
              </a:rPr>
              <a:t>II/ Chuẩn bị :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 Bài giãng điện tử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5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dfhf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3429001" y="1143000"/>
            <a:ext cx="4086225" cy="205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336925" y="3389313"/>
            <a:ext cx="561083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Cho trẻ hát bài  : Cá vàng bơi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Các con vừa hát bài hát nói về con gỉ 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Các  con có biết cá sống ở đâu 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103" name="CA DANG DOP MOI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4607310"/>
            <a:ext cx="3048000" cy="2071914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719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67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0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dfhf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352800" y="304800"/>
            <a:ext cx="4953000" cy="1371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971801" y="1676400"/>
            <a:ext cx="71532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Dạy thơ : Cá ngủ ở đâu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Có một bà thơ nói về đời sống của cá các con cùng nghe nhé 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Cô đọc lần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Tóm tắt nội dung : Đêm hè tất cả cá con vật đều có nhà chỉ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Có cá luôn bơi lội dưới </a:t>
            </a:r>
            <a:r>
              <a:rPr lang="en-US" altLang="en-US" sz="2400" smtClean="0">
                <a:solidFill>
                  <a:srgbClr val="000000"/>
                </a:solidFill>
                <a:latin typeface="Arial" panose="020B0604020202020204" pitchFamily="34" charset="0"/>
              </a:rPr>
              <a:t>nước </a:t>
            </a:r>
          </a:p>
        </p:txBody>
      </p:sp>
      <p:pic>
        <p:nvPicPr>
          <p:cNvPr id="6152" name="Picture 8" descr="bi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267200"/>
            <a:ext cx="33718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8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ertical Scroll 8"/>
          <p:cNvSpPr/>
          <p:nvPr/>
        </p:nvSpPr>
        <p:spPr>
          <a:xfrm>
            <a:off x="4370294" y="1371600"/>
            <a:ext cx="2756647" cy="359036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1091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334870" y="1"/>
            <a:ext cx="4639236" cy="83371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  <a:endParaRPr lang="vi-VN" sz="4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2809314" y="1687427"/>
            <a:ext cx="5690347" cy="261229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3141008" y="2204127"/>
            <a:ext cx="545950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Nhởn nhơ bơi lội lượn vòng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Đuôi mềm như dải lụa hồng xòe ra”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(Là con gì?)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9250" y="2204127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9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drap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82835" y="1606732"/>
            <a:ext cx="6322422" cy="1371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 Cá ngủ ở đâu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316806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777777"/>
                </a:solidFill>
              </a:rPr>
              <a:t> </a:t>
            </a:r>
          </a:p>
          <a:p>
            <a:pPr algn="ctr"/>
            <a:r>
              <a:rPr lang="vi-VN" dirty="0">
                <a:solidFill>
                  <a:srgbClr val="333333"/>
                </a:solidFill>
              </a:rPr>
              <a:t/>
            </a:r>
            <a:br>
              <a:rPr lang="vi-VN" dirty="0">
                <a:solidFill>
                  <a:srgbClr val="333333"/>
                </a:solidFill>
              </a:rPr>
            </a:br>
            <a:r>
              <a:rPr lang="vi-VN" dirty="0">
                <a:solidFill>
                  <a:srgbClr val="000000"/>
                </a:solidFill>
              </a:rPr>
              <a:t>      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Đêm hè lặng gió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 Ơi chú cá nhỏ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    Cá ngủ ở đâu ?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    Con chó về nhà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   Chim bay về tổ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       Chuột nằm trong ổ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      Cóc nhảy về hang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        Sông nước lan tràn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     Xây sao được tổ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 Ới chú cá nhỏ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    Đêm hè lặng gió</a:t>
            </a:r>
            <a:br>
              <a:rPr lang="vi-VN" sz="2400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solidFill>
                  <a:srgbClr val="FF0000"/>
                </a:solidFill>
                <a:latin typeface="+mj-lt"/>
              </a:rPr>
              <a:t>    Cá ngủ ở đâu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1840" y="382012"/>
            <a:ext cx="5852160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+mj-lt"/>
              </a:rPr>
              <a:t>Cá ngủ ở đâu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00" y="1660433"/>
            <a:ext cx="3710508" cy="2312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419" y="1878347"/>
            <a:ext cx="2951991" cy="1876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069" y="4182035"/>
            <a:ext cx="2314575" cy="197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90" y="3972968"/>
            <a:ext cx="3891739" cy="2188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11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8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4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4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dfhf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124201" y="762000"/>
            <a:ext cx="4557713" cy="182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184526" y="2906714"/>
            <a:ext cx="6886822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-Cô đọc thơ lần </a:t>
            </a:r>
            <a:r>
              <a:rPr lang="en-US" altLang="en-US" sz="2800" smtClean="0">
                <a:solidFill>
                  <a:srgbClr val="000000"/>
                </a:solidFill>
                <a:latin typeface="Arial" panose="020B0604020202020204" pitchFamily="34" charset="0"/>
              </a:rPr>
              <a:t>2 :</a:t>
            </a: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Đàm thoại trích dẫn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  ?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hè chim bay đi đâu ? ( Đêm hè chim bay về tổ 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đọc theo cô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3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0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232</TotalTime>
  <Words>637</Words>
  <Application>Microsoft Office PowerPoint</Application>
  <PresentationFormat>Widescreen</PresentationFormat>
  <Paragraphs>128</Paragraphs>
  <Slides>29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29</vt:i4>
      </vt:variant>
    </vt:vector>
  </HeadingPairs>
  <TitlesOfParts>
    <vt:vector size="61" baseType="lpstr">
      <vt:lpstr>.VnArial</vt:lpstr>
      <vt:lpstr>.VnTime</vt:lpstr>
      <vt:lpstr>Arial</vt:lpstr>
      <vt:lpstr>Arial Black</vt:lpstr>
      <vt:lpstr>Arial Narrow</vt:lpstr>
      <vt:lpstr>Bell Gothic Std Black</vt:lpstr>
      <vt:lpstr>Century Gothic</vt:lpstr>
      <vt:lpstr>Kozuka Gothic Pro M</vt:lpstr>
      <vt:lpstr>Tahoma</vt:lpstr>
      <vt:lpstr>Times New Roman</vt:lpstr>
      <vt:lpstr>Wingdings 3</vt:lpstr>
      <vt:lpstr>Slice</vt:lpstr>
      <vt:lpstr>1_Default Design</vt:lpstr>
      <vt:lpstr>2_Default Design</vt:lpstr>
      <vt:lpstr>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Admin</cp:lastModifiedBy>
  <cp:revision>30</cp:revision>
  <cp:lastPrinted>2021-01-12T14:19:06Z</cp:lastPrinted>
  <dcterms:created xsi:type="dcterms:W3CDTF">2021-01-12T12:45:29Z</dcterms:created>
  <dcterms:modified xsi:type="dcterms:W3CDTF">2024-12-27T17:44:02Z</dcterms:modified>
</cp:coreProperties>
</file>