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40"/>
  </p:notesMasterIdLst>
  <p:sldIdLst>
    <p:sldId id="256" r:id="rId8"/>
    <p:sldId id="258" r:id="rId9"/>
    <p:sldId id="315" r:id="rId10"/>
    <p:sldId id="275" r:id="rId11"/>
    <p:sldId id="257" r:id="rId12"/>
    <p:sldId id="259" r:id="rId13"/>
    <p:sldId id="260" r:id="rId14"/>
    <p:sldId id="278" r:id="rId15"/>
    <p:sldId id="261" r:id="rId16"/>
    <p:sldId id="279" r:id="rId17"/>
    <p:sldId id="262" r:id="rId18"/>
    <p:sldId id="263" r:id="rId19"/>
    <p:sldId id="264" r:id="rId20"/>
    <p:sldId id="285" r:id="rId21"/>
    <p:sldId id="280" r:id="rId22"/>
    <p:sldId id="267" r:id="rId23"/>
    <p:sldId id="286" r:id="rId24"/>
    <p:sldId id="266" r:id="rId25"/>
    <p:sldId id="268" r:id="rId26"/>
    <p:sldId id="288" r:id="rId27"/>
    <p:sldId id="287" r:id="rId28"/>
    <p:sldId id="314" r:id="rId29"/>
    <p:sldId id="313" r:id="rId30"/>
    <p:sldId id="303" r:id="rId31"/>
    <p:sldId id="305" r:id="rId32"/>
    <p:sldId id="306" r:id="rId33"/>
    <p:sldId id="307" r:id="rId34"/>
    <p:sldId id="308" r:id="rId35"/>
    <p:sldId id="311" r:id="rId36"/>
    <p:sldId id="276" r:id="rId37"/>
    <p:sldId id="270" r:id="rId38"/>
    <p:sldId id="27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990099"/>
    <a:srgbClr val="FFFF00"/>
    <a:srgbClr val="0000FF"/>
    <a:srgbClr val="00FF00"/>
    <a:srgbClr val="FF6600"/>
    <a:srgbClr val="0D5E02"/>
    <a:srgbClr val="0F0B61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>
        <p:scale>
          <a:sx n="57" d="100"/>
          <a:sy n="57" d="100"/>
        </p:scale>
        <p:origin x="-145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2A08C-A2A4-4D31-A02D-20B659B09C4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40636-489F-45F4-BB3D-B39D44CA1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5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636-489F-45F4-BB3D-B39D44CA14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9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636-489F-45F4-BB3D-B39D44CA14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5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1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3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0C6C-4AB9-423C-A669-A714F5B83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73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58A8-6D64-47A4-9BA6-1E6CCB8C6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69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6C19-61A7-4690-84C8-ECC8E6FA4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26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AAB2-05E6-41FE-9A55-CE11A71E7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529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EF17-60FE-4F1B-81A8-E2680421B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171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3920-F990-4485-AA1C-5BFCA32F6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857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6608-0198-4527-8914-5A5244C5C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14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18C4-AE25-473D-AB08-3E3F5DCB1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37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73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6418-D533-44E3-B770-FADD8ADD1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834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3BE9-7011-4DD0-9EB4-CFEE4CFC9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555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292D-4ECA-43AA-9809-2637212AC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625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0C6C-4AB9-423C-A669-A714F5B83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854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58A8-6D64-47A4-9BA6-1E6CCB8C6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635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6C19-61A7-4690-84C8-ECC8E6FA4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015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AAB2-05E6-41FE-9A55-CE11A71E7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726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EF17-60FE-4F1B-81A8-E2680421B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547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3920-F990-4485-AA1C-5BFCA32F6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646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6608-0198-4527-8914-5A5244C5C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88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74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18C4-AE25-473D-AB08-3E3F5DCB1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960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6418-D533-44E3-B770-FADD8ADD1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989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3BE9-7011-4DD0-9EB4-CFEE4CFC9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94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292D-4ECA-43AA-9809-2637212AC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312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0C6C-4AB9-423C-A669-A714F5B83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039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58A8-6D64-47A4-9BA6-1E6CCB8C6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246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6C19-61A7-4690-84C8-ECC8E6FA4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100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AAB2-05E6-41FE-9A55-CE11A71E7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48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EF17-60FE-4F1B-81A8-E2680421B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009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3920-F990-4485-AA1C-5BFCA32F6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57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83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6608-0198-4527-8914-5A5244C5C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629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18C4-AE25-473D-AB08-3E3F5DCB1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766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6418-D533-44E3-B770-FADD8ADD1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206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3BE9-7011-4DD0-9EB4-CFEE4CFC9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32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292D-4ECA-43AA-9809-2637212AC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594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0C6C-4AB9-423C-A669-A714F5B83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064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58A8-6D64-47A4-9BA6-1E6CCB8C6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698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6C19-61A7-4690-84C8-ECC8E6FA4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18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AAB2-05E6-41FE-9A55-CE11A71E7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943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EF17-60FE-4F1B-81A8-E2680421B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17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3920-F990-4485-AA1C-5BFCA32F6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740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6608-0198-4527-8914-5A5244C5C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2940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18C4-AE25-473D-AB08-3E3F5DCB1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467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6418-D533-44E3-B770-FADD8ADD1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6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3BE9-7011-4DD0-9EB4-CFEE4CFC9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569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292D-4ECA-43AA-9809-2637212AC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459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0C6C-4AB9-423C-A669-A714F5B83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357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58A8-6D64-47A4-9BA6-1E6CCB8C6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934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6C19-61A7-4690-84C8-ECC8E6FA4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4453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AAB2-05E6-41FE-9A55-CE11A71E7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25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975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EF17-60FE-4F1B-81A8-E2680421B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136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3920-F990-4485-AA1C-5BFCA32F6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120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6608-0198-4527-8914-5A5244C5C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2569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18C4-AE25-473D-AB08-3E3F5DCB1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709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6418-D533-44E3-B770-FADD8ADD1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438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3BE9-7011-4DD0-9EB4-CFEE4CFC9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023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292D-4ECA-43AA-9809-2637212AC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335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0C6C-4AB9-423C-A669-A714F5B83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07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58A8-6D64-47A4-9BA6-1E6CCB8C6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10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6C19-61A7-4690-84C8-ECC8E6FA4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16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903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AAB2-05E6-41FE-9A55-CE11A71E7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2930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EF17-60FE-4F1B-81A8-E2680421B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5487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3920-F990-4485-AA1C-5BFCA32F6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2996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6608-0198-4527-8914-5A5244C5C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7948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18C4-AE25-473D-AB08-3E3F5DCB1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1488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6418-D533-44E3-B770-FADD8ADD1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621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3BE9-7011-4DD0-9EB4-CFEE4CFC9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5405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292D-4ECA-43AA-9809-2637212AC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96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9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8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391914-C2DF-4B1A-843B-EF666EC9B0E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08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391914-C2DF-4B1A-843B-EF666EC9B0E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69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391914-C2DF-4B1A-843B-EF666EC9B0E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41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391914-C2DF-4B1A-843B-EF666EC9B0E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24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391914-C2DF-4B1A-843B-EF666EC9B0E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46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391914-C2DF-4B1A-843B-EF666EC9B0E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60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DELL\Desktop\Gi&#225;o%20&#225;n%20thi%20GVDG%20c&#7845;p%20tr&#432;&#7901;ng\Ra%20Choi%20Vuon%20Hoa%20doan%202.mp3" TargetMode="External"/><Relationship Id="rId6" Type="http://schemas.openxmlformats.org/officeDocument/2006/relationships/image" Target="../media/image3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0.xml"/><Relationship Id="rId1" Type="http://schemas.openxmlformats.org/officeDocument/2006/relationships/audio" Target="file:///C:\Users\DELL\Desktop\LQCC%20u,%20u\Tro%20choi%202.m4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7.jpe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8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732" y="2073555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Phần thi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Thế giới động vật</a:t>
            </a:r>
            <a:endParaRPr lang="en-US" sz="32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u, ư.</a:t>
            </a:r>
            <a:endParaRPr lang="en-US" sz="32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sz="32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Người thực hiện: H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Dion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Krông</a:t>
            </a:r>
            <a:r>
              <a:rPr lang="vi-VN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háng</a:t>
            </a:r>
            <a:r>
              <a:rPr lang="vi-VN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năm 202</a:t>
            </a:r>
            <a:r>
              <a:rPr lang="en-US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9661" y="2967393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82" y="666019"/>
            <a:ext cx="8686799" cy="14075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662731"/>
              </a:avLst>
            </a:prstTxWarp>
            <a:spAutoFit/>
          </a:bodyPr>
          <a:lstStyle/>
          <a:p>
            <a:pPr algn="ctr"/>
            <a:endParaRPr lang="vi-VN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vi-V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vi-VN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vi-V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vi-VN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 MG HOA CÚC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119498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0000"/>
                </a:solidFill>
              </a:rPr>
              <a:t>GIÁO ÁN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16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066815" y="825690"/>
            <a:ext cx="7419833" cy="488931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rgbClr val="FF33CC"/>
          </a:solidFill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en-US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676429"/>
            <a:ext cx="579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/>
              <a:t>Giới thiệu các kiểu chữ</a:t>
            </a:r>
            <a:endParaRPr lang="en-US" sz="8800" b="1"/>
          </a:p>
        </p:txBody>
      </p:sp>
    </p:spTree>
    <p:extLst>
      <p:ext uri="{BB962C8B-B14F-4D97-AF65-F5344CB8AC3E}">
        <p14:creationId xmlns:p14="http://schemas.microsoft.com/office/powerpoint/2010/main" val="35994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0"/>
            <a:ext cx="21336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U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657600" y="2286000"/>
            <a:ext cx="21336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u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438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2" y="4872840"/>
            <a:ext cx="3923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smtClean="0">
                <a:solidFill>
                  <a:srgbClr val="002060"/>
                </a:solidFill>
              </a:rPr>
              <a:t>S­ư tử­­ </a:t>
            </a:r>
            <a:endParaRPr lang="en-US" sz="9600" b="1">
              <a:solidFill>
                <a:srgbClr val="FF0000"/>
              </a:solidFill>
            </a:endParaRP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8363"/>
          <a:stretch/>
        </p:blipFill>
        <p:spPr bwMode="auto">
          <a:xfrm>
            <a:off x="381001" y="381058"/>
            <a:ext cx="8381048" cy="443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925122"/>
            <a:ext cx="1447800" cy="2646878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0">
                <a:srgbClr val="95CADD"/>
              </a:gs>
              <a:gs pos="0">
                <a:srgbClr val="7DC0D6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6600" b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s</a:t>
            </a:r>
            <a:endParaRPr lang="en-US" sz="16600" b="1">
              <a:solidFill>
                <a:schemeClr val="tx2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925122"/>
            <a:ext cx="1600200" cy="2646878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0">
                <a:srgbClr val="95CADD"/>
              </a:gs>
              <a:gs pos="0">
                <a:srgbClr val="7DC0D6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rgbClr val="FF0000"/>
                </a:solidFill>
              </a:rPr>
              <a:t>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3985" y="1947776"/>
            <a:ext cx="1439563" cy="262422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0">
                <a:srgbClr val="95CADD"/>
              </a:gs>
              <a:gs pos="0">
                <a:srgbClr val="7DC0D6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6600" b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t</a:t>
            </a:r>
            <a:endParaRPr lang="en-US" sz="16600" b="1">
              <a:solidFill>
                <a:schemeClr val="tx2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7500" y="1925120"/>
            <a:ext cx="1541281" cy="2646878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0">
                <a:srgbClr val="95CADD"/>
              </a:gs>
              <a:gs pos="0">
                <a:srgbClr val="7DC0D6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ử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971800" y="1701365"/>
            <a:ext cx="35814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ư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4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685800" y="838200"/>
            <a:ext cx="7391400" cy="464820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rgbClr val="E9ED33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en-US"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860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</a:rPr>
              <a:t>Giới thiệu nét chữ ư</a:t>
            </a:r>
            <a:endParaRPr lang="en-US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3D69B"/>
              </a:clrFrom>
              <a:clrTo>
                <a:srgbClr val="C3D6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7" t="22671" r="23236" b="55934"/>
          <a:stretch/>
        </p:blipFill>
        <p:spPr bwMode="auto">
          <a:xfrm>
            <a:off x="5658196" y="762000"/>
            <a:ext cx="1122218" cy="157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8" t="31515" r="35640" b="37211"/>
          <a:stretch/>
        </p:blipFill>
        <p:spPr>
          <a:xfrm>
            <a:off x="4957158" y="792480"/>
            <a:ext cx="781396" cy="3649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0" t="31515" r="44714" b="37211"/>
          <a:stretch/>
        </p:blipFill>
        <p:spPr>
          <a:xfrm>
            <a:off x="2887289" y="762000"/>
            <a:ext cx="2141913" cy="36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695498" y="762000"/>
            <a:ext cx="7391400" cy="510540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rgbClr val="FF33CC"/>
          </a:solidFill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en-US"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8998" y="1674427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/>
              <a:t>Giới thiệu các kiểu chữ ư</a:t>
            </a:r>
            <a:endParaRPr lang="en-US" sz="7200" b="1"/>
          </a:p>
        </p:txBody>
      </p:sp>
    </p:spTree>
    <p:extLst>
      <p:ext uri="{BB962C8B-B14F-4D97-AF65-F5344CB8AC3E}">
        <p14:creationId xmlns:p14="http://schemas.microsoft.com/office/powerpoint/2010/main" val="41335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609600" y="1600200"/>
            <a:ext cx="2514600" cy="285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Ư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VNI-Avo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505200" y="2091627"/>
            <a:ext cx="2362200" cy="2411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ư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705602" y="1770913"/>
            <a:ext cx="1998663" cy="2717800"/>
            <a:chOff x="3552" y="2032"/>
            <a:chExt cx="1588" cy="171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454"/>
              <a:ext cx="1499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032"/>
              <a:ext cx="34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31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2468" y="2590805"/>
            <a:ext cx="1447800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2451" y="2590805"/>
            <a:ext cx="1371600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13800" b="1">
                <a:solidFill>
                  <a:srgbClr val="0070C0"/>
                </a:solidFill>
              </a:rPr>
              <a:t>ư</a:t>
            </a:r>
            <a:endParaRPr lang="en-US" sz="13800" b="1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128" y="1600203"/>
            <a:ext cx="86058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2.2. hoạt động 2: so sánh chữ cái u, ư</a:t>
            </a:r>
            <a:endParaRPr lang="en-US" sz="32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478d7771_rampt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" y="83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2" y="1371600"/>
            <a:ext cx="1579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371600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2" y="1219200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1219200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7772400" y="106680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en-US"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4025508"/>
            <a:ext cx="2815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>
                <a:latin typeface=".VnAvant" pitchFamily="34" charset="0"/>
              </a:rPr>
              <a:t>BÐ h·y so s¸nh ®iÓm gièng vµ kh¸c nhau cña hai ch÷ u - </a:t>
            </a:r>
            <a:r>
              <a:rPr lang="en-US" altLang="en-US" sz="2800" b="1" smtClean="0">
                <a:latin typeface=".VnAvant" pitchFamily="34" charset="0"/>
              </a:rPr>
              <a:t>­ư</a:t>
            </a:r>
            <a:endParaRPr lang="en-US" altLang="en-US" sz="2500" b="1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ố bạn Beat - Nhạc beat bài Đố bạ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1981200"/>
            <a:ext cx="1752600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457258"/>
            <a:ext cx="6172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vi-VN" sz="3600" b="1" smtClean="0">
                <a:solidFill>
                  <a:srgbClr val="FF6600"/>
                </a:solidFill>
              </a:rPr>
              <a:t>ỔN ĐỊNH TỔ CHỨC, </a:t>
            </a:r>
          </a:p>
          <a:p>
            <a:pPr algn="ctr"/>
            <a:r>
              <a:rPr lang="vi-VN" sz="3600" b="1" smtClean="0">
                <a:solidFill>
                  <a:srgbClr val="FF6600"/>
                </a:solidFill>
              </a:rPr>
              <a:t>    GÂY HỨNG THÚ.</a:t>
            </a:r>
            <a:endParaRPr lang="en-US" sz="3600" b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209829" y="1828800"/>
            <a:ext cx="18335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1752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114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4600" y="381000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/>
              <a:t>Giống nhau</a:t>
            </a:r>
            <a:endParaRPr lang="en-US" sz="5400" b="1"/>
          </a:p>
        </p:txBody>
      </p:sp>
    </p:spTree>
    <p:extLst>
      <p:ext uri="{BB962C8B-B14F-4D97-AF65-F5344CB8AC3E}">
        <p14:creationId xmlns:p14="http://schemas.microsoft.com/office/powerpoint/2010/main" val="42240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981229" y="3200400"/>
            <a:ext cx="1833563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2"/>
            <a:ext cx="2590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2743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8"/>
          <p:cNvSpPr>
            <a:spLocks noChangeArrowheads="1"/>
          </p:cNvSpPr>
          <p:nvPr/>
        </p:nvSpPr>
        <p:spPr bwMode="auto">
          <a:xfrm rot="2344240">
            <a:off x="6881813" y="2065338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2304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en-US" sz="8000">
              <a:latin typeface=".VnAvant" pitchFamily="34" charset="0"/>
            </a:endParaRP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1295400" y="266643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Khác nhau</a:t>
            </a:r>
          </a:p>
        </p:txBody>
      </p:sp>
    </p:spTree>
    <p:extLst>
      <p:ext uri="{BB962C8B-B14F-4D97-AF65-F5344CB8AC3E}">
        <p14:creationId xmlns:p14="http://schemas.microsoft.com/office/powerpoint/2010/main" val="34758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 nen lam bia\hin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376" y="228600"/>
            <a:ext cx="844814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âm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chữ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cái</a:t>
            </a:r>
            <a:endParaRPr lang="en-US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U,  Ư</a:t>
            </a:r>
          </a:p>
        </p:txBody>
      </p:sp>
    </p:spTree>
    <p:extLst>
      <p:ext uri="{BB962C8B-B14F-4D97-AF65-F5344CB8AC3E}">
        <p14:creationId xmlns:p14="http://schemas.microsoft.com/office/powerpoint/2010/main" val="32064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hinh nen lam bia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9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641" y="838200"/>
            <a:ext cx="87854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 1: AI NHANH HƠN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2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a Choi Vuon Hoa doan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335" y="3756025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433763" y="504825"/>
            <a:ext cx="1219200" cy="1347788"/>
            <a:chOff x="457200" y="480552"/>
            <a:chExt cx="1625600" cy="1348248"/>
          </a:xfrm>
        </p:grpSpPr>
        <p:pic>
          <p:nvPicPr>
            <p:cNvPr id="3103" name="Picture 7" descr="Ba loại hình in phong bì phổ biến và được sử dụng nhiều nhấ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0960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4" name="TextBox 7"/>
            <p:cNvSpPr txBox="1">
              <a:spLocks noChangeArrowheads="1"/>
            </p:cNvSpPr>
            <p:nvPr/>
          </p:nvSpPr>
          <p:spPr bwMode="auto">
            <a:xfrm>
              <a:off x="838200" y="480552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FF0000"/>
                  </a:solidFill>
                  <a:latin typeface=".VnAvant" pitchFamily="34" charset="0"/>
                </a:rPr>
                <a:t>u</a:t>
              </a:r>
              <a:endParaRPr lang="en-US" altLang="en-US" sz="800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80522" y="2235200"/>
            <a:ext cx="1219200" cy="1347788"/>
            <a:chOff x="457200" y="480552"/>
            <a:chExt cx="1625600" cy="1348248"/>
          </a:xfrm>
        </p:grpSpPr>
        <p:pic>
          <p:nvPicPr>
            <p:cNvPr id="3101" name="Picture 7" descr="Ba loại hình in phong bì phổ biến và được sử dụng nhiều nhấ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0960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2" name="TextBox 11"/>
            <p:cNvSpPr txBox="1">
              <a:spLocks noChangeArrowheads="1"/>
            </p:cNvSpPr>
            <p:nvPr/>
          </p:nvSpPr>
          <p:spPr bwMode="auto">
            <a:xfrm>
              <a:off x="838200" y="480552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0000DE"/>
                  </a:solidFill>
                  <a:latin typeface=".VnAvant" pitchFamily="34" charset="0"/>
                </a:rPr>
                <a:t>u</a:t>
              </a:r>
              <a:endParaRPr lang="en-US" altLang="en-US" sz="8000" smtClean="0">
                <a:solidFill>
                  <a:srgbClr val="0000DE"/>
                </a:solidFill>
              </a:endParaRPr>
            </a:p>
          </p:txBody>
        </p:sp>
      </p:grpSp>
      <p:sp>
        <p:nvSpPr>
          <p:cNvPr id="13" name="Cloud 12"/>
          <p:cNvSpPr/>
          <p:nvPr/>
        </p:nvSpPr>
        <p:spPr bwMode="auto">
          <a:xfrm>
            <a:off x="6054937" y="309194"/>
            <a:ext cx="2870597" cy="1525587"/>
          </a:xfrm>
          <a:prstGeom prst="cloud">
            <a:avLst/>
          </a:prstGeom>
          <a:solidFill>
            <a:srgbClr val="00B0F0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u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04813" y="4560943"/>
            <a:ext cx="1219200" cy="1349375"/>
            <a:chOff x="457200" y="480552"/>
            <a:chExt cx="1625600" cy="1348248"/>
          </a:xfrm>
        </p:grpSpPr>
        <p:pic>
          <p:nvPicPr>
            <p:cNvPr id="3095" name="Picture 7" descr="Ba loại hình in phong bì phổ biến và được sử dụng nhiều nhấ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0960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6" name="TextBox 17"/>
            <p:cNvSpPr txBox="1">
              <a:spLocks noChangeArrowheads="1"/>
            </p:cNvSpPr>
            <p:nvPr/>
          </p:nvSpPr>
          <p:spPr bwMode="auto">
            <a:xfrm>
              <a:off x="838200" y="480552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7030A0"/>
                  </a:solidFill>
                  <a:latin typeface=".VnAvant" pitchFamily="34" charset="0"/>
                </a:rPr>
                <a:t>u</a:t>
              </a:r>
              <a:endParaRPr lang="en-US" altLang="en-US" sz="8000" smtClean="0">
                <a:solidFill>
                  <a:srgbClr val="7030A0"/>
                </a:solidFill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413772" y="4494268"/>
            <a:ext cx="1219200" cy="1347787"/>
            <a:chOff x="457200" y="480552"/>
            <a:chExt cx="1625600" cy="1348248"/>
          </a:xfrm>
        </p:grpSpPr>
        <p:pic>
          <p:nvPicPr>
            <p:cNvPr id="3093" name="Picture 7" descr="Ba loại hình in phong bì phổ biến và được sử dụng nhiều nhấ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0960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4" name="TextBox 20"/>
            <p:cNvSpPr txBox="1">
              <a:spLocks noChangeArrowheads="1"/>
            </p:cNvSpPr>
            <p:nvPr/>
          </p:nvSpPr>
          <p:spPr bwMode="auto">
            <a:xfrm>
              <a:off x="838200" y="480552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en-US" altLang="en-US" sz="800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937022" y="2367018"/>
            <a:ext cx="1219200" cy="1347787"/>
            <a:chOff x="457200" y="480552"/>
            <a:chExt cx="1625600" cy="1348248"/>
          </a:xfrm>
        </p:grpSpPr>
        <p:pic>
          <p:nvPicPr>
            <p:cNvPr id="3091" name="Picture 7" descr="Ba loại hình in phong bì phổ biến và được sử dụng nhiều nhấ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0960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2" name="TextBox 26"/>
            <p:cNvSpPr txBox="1">
              <a:spLocks noChangeArrowheads="1"/>
            </p:cNvSpPr>
            <p:nvPr/>
          </p:nvSpPr>
          <p:spPr bwMode="auto">
            <a:xfrm>
              <a:off x="838200" y="480552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0000DE"/>
                  </a:solidFill>
                  <a:latin typeface=".VnAvant" pitchFamily="34" charset="0"/>
                </a:rPr>
                <a:t>k</a:t>
              </a:r>
              <a:endParaRPr lang="en-US" altLang="en-US" sz="8000" smtClean="0">
                <a:solidFill>
                  <a:srgbClr val="0000DE"/>
                </a:solidFill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555706" y="4464050"/>
            <a:ext cx="1219200" cy="1347788"/>
            <a:chOff x="457200" y="480552"/>
            <a:chExt cx="1625600" cy="1348248"/>
          </a:xfrm>
        </p:grpSpPr>
        <p:pic>
          <p:nvPicPr>
            <p:cNvPr id="3089" name="Picture 7" descr="Ba loại hình in phong bì phổ biến và được sử dụng nhiều nhấ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0960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0" name="TextBox 29"/>
            <p:cNvSpPr txBox="1">
              <a:spLocks noChangeArrowheads="1"/>
            </p:cNvSpPr>
            <p:nvPr/>
          </p:nvSpPr>
          <p:spPr bwMode="auto">
            <a:xfrm>
              <a:off x="838200" y="480552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002060"/>
                  </a:solidFill>
                  <a:latin typeface=".VnAvant" pitchFamily="34" charset="0"/>
                </a:rPr>
                <a:t>a</a:t>
              </a:r>
              <a:endParaRPr lang="en-US" altLang="en-US" sz="800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571500" y="496888"/>
            <a:ext cx="1219200" cy="1447800"/>
            <a:chOff x="427074" y="157194"/>
            <a:chExt cx="1625600" cy="1446550"/>
          </a:xfrm>
        </p:grpSpPr>
        <p:pic>
          <p:nvPicPr>
            <p:cNvPr id="3087" name="Picture 7" descr="Ba loại hình in phong bì phổ biến và được sử dụng nhiều nhấ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74" y="293959"/>
              <a:ext cx="1625600" cy="1219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chữ r"/>
            <p:cNvSpPr txBox="1">
              <a:spLocks noChangeArrowheads="1"/>
            </p:cNvSpPr>
            <p:nvPr/>
          </p:nvSpPr>
          <p:spPr bwMode="auto">
            <a:xfrm>
              <a:off x="710326" y="157194"/>
              <a:ext cx="89276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800" b="1" smtClean="0">
                  <a:solidFill>
                    <a:srgbClr val="FF0000"/>
                  </a:solidFill>
                  <a:latin typeface=".VnAvant" pitchFamily="34" charset="0"/>
                </a:rPr>
                <a:t>u</a:t>
              </a:r>
              <a:endParaRPr lang="en-US" altLang="en-US" sz="880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3086" name="Picture 34" descr="C:\Users\SONY VIAO\Desktop\ga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15" y="2232025"/>
            <a:ext cx="2340769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2808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433763" y="504825"/>
            <a:ext cx="1219200" cy="1347788"/>
            <a:chOff x="457200" y="480552"/>
            <a:chExt cx="1625600" cy="1348248"/>
          </a:xfrm>
        </p:grpSpPr>
        <p:pic>
          <p:nvPicPr>
            <p:cNvPr id="4128" name="Picture 7" descr="Ba loại hình in phong bì phổ biến và được sử dụng nhiều nhấ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0960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9" name="TextBox 7"/>
            <p:cNvSpPr txBox="1">
              <a:spLocks noChangeArrowheads="1"/>
            </p:cNvSpPr>
            <p:nvPr/>
          </p:nvSpPr>
          <p:spPr bwMode="auto">
            <a:xfrm>
              <a:off x="838200" y="480552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FF0000"/>
                  </a:solidFill>
                  <a:latin typeface=".VnAvant" pitchFamily="34" charset="0"/>
                </a:rPr>
                <a:t>h</a:t>
              </a:r>
              <a:endParaRPr lang="en-US" altLang="en-US" sz="800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80522" y="2235200"/>
            <a:ext cx="1219200" cy="1347788"/>
            <a:chOff x="457200" y="480552"/>
            <a:chExt cx="1625600" cy="1348248"/>
          </a:xfrm>
        </p:grpSpPr>
        <p:pic>
          <p:nvPicPr>
            <p:cNvPr id="4126" name="Picture 7" descr="Ba loại hình in phong bì phổ biến và được sử dụng nhiều nhấ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0960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7" name="TextBox 11"/>
            <p:cNvSpPr txBox="1">
              <a:spLocks noChangeArrowheads="1"/>
            </p:cNvSpPr>
            <p:nvPr/>
          </p:nvSpPr>
          <p:spPr bwMode="auto">
            <a:xfrm>
              <a:off x="838200" y="480552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0000DE"/>
                  </a:solidFill>
                  <a:latin typeface=".VnAvant" pitchFamily="34" charset="0"/>
                </a:rPr>
                <a:t>e</a:t>
              </a:r>
              <a:endParaRPr lang="en-US" altLang="en-US" sz="8000" smtClean="0">
                <a:solidFill>
                  <a:srgbClr val="0000DE"/>
                </a:solidFill>
              </a:endParaRPr>
            </a:p>
          </p:txBody>
        </p:sp>
      </p:grpSp>
      <p:grpSp>
        <p:nvGrpSpPr>
          <p:cNvPr id="4100" name="Group 14"/>
          <p:cNvGrpSpPr>
            <a:grpSpLocks/>
          </p:cNvGrpSpPr>
          <p:nvPr/>
        </p:nvGrpSpPr>
        <p:grpSpPr bwMode="auto">
          <a:xfrm>
            <a:off x="6246043" y="277817"/>
            <a:ext cx="2870597" cy="1525587"/>
            <a:chOff x="8327843" y="278533"/>
            <a:chExt cx="3826943" cy="1525458"/>
          </a:xfrm>
        </p:grpSpPr>
        <p:sp>
          <p:nvSpPr>
            <p:cNvPr id="13" name="Cloud 12"/>
            <p:cNvSpPr/>
            <p:nvPr/>
          </p:nvSpPr>
          <p:spPr>
            <a:xfrm>
              <a:off x="8327843" y="278533"/>
              <a:ext cx="3826943" cy="1525458"/>
            </a:xfrm>
            <a:prstGeom prst="cloud">
              <a:avLst/>
            </a:prstGeom>
            <a:solidFill>
              <a:srgbClr val="00B0F0"/>
            </a:solidFill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gấu</a:t>
              </a:r>
              <a:r>
                <a:rPr lang="en-US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thư</a:t>
              </a:r>
              <a:r>
                <a:rPr lang="en-US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ư  </a:t>
              </a:r>
              <a:endPara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TextBox 13"/>
            <p:cNvSpPr txBox="1">
              <a:spLocks noChangeArrowheads="1"/>
            </p:cNvSpPr>
            <p:nvPr/>
          </p:nvSpPr>
          <p:spPr bwMode="auto">
            <a:xfrm>
              <a:off x="10267932" y="292403"/>
              <a:ext cx="352839" cy="584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 smtClean="0">
                  <a:solidFill>
                    <a:prstClr val="white"/>
                  </a:solidFill>
                  <a:latin typeface=".VnAvant" pitchFamily="34" charset="0"/>
                </a:rPr>
                <a:t>     </a:t>
              </a:r>
              <a:endParaRPr lang="en-US" altLang="en-US" sz="3200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04813" y="4560937"/>
            <a:ext cx="1219200" cy="1349375"/>
            <a:chOff x="457200" y="480552"/>
            <a:chExt cx="1625600" cy="1348248"/>
          </a:xfrm>
        </p:grpSpPr>
        <p:pic>
          <p:nvPicPr>
            <p:cNvPr id="4120" name="Picture 7" descr="Ba loại hình in phong bì phổ biến và được sử dụng nhiều nhấ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0960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1" name="TextBox 17"/>
            <p:cNvSpPr txBox="1">
              <a:spLocks noChangeArrowheads="1"/>
            </p:cNvSpPr>
            <p:nvPr/>
          </p:nvSpPr>
          <p:spPr bwMode="auto">
            <a:xfrm>
              <a:off x="838200" y="480552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7030A0"/>
                  </a:solidFill>
                  <a:latin typeface=".VnAvant" pitchFamily="34" charset="0"/>
                </a:rPr>
                <a:t>o</a:t>
              </a:r>
              <a:endParaRPr lang="en-US" altLang="en-US" sz="8000" smtClean="0">
                <a:solidFill>
                  <a:srgbClr val="7030A0"/>
                </a:solidFill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413772" y="4340225"/>
            <a:ext cx="1219200" cy="1570038"/>
            <a:chOff x="7218581" y="4339956"/>
            <a:chExt cx="1625600" cy="1569660"/>
          </a:xfrm>
        </p:grpSpPr>
        <p:pic>
          <p:nvPicPr>
            <p:cNvPr id="4118" name="Picture 7" descr="Ba loại hình in phong bì phổ biến và được sử dụng nhiều nhấ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581" y="4623076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9" name="TextBox 8"/>
            <p:cNvSpPr txBox="1">
              <a:spLocks noChangeArrowheads="1"/>
            </p:cNvSpPr>
            <p:nvPr/>
          </p:nvSpPr>
          <p:spPr bwMode="auto">
            <a:xfrm>
              <a:off x="7577755" y="4339956"/>
              <a:ext cx="35283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600" b="1" smtClean="0">
                  <a:solidFill>
                    <a:srgbClr val="7030A0"/>
                  </a:solidFill>
                  <a:latin typeface=".VnAvant" pitchFamily="34" charset="0"/>
                </a:rPr>
                <a:t>ư</a:t>
              </a:r>
              <a:endParaRPr lang="en-US" altLang="en-US" sz="9600" smtClean="0">
                <a:solidFill>
                  <a:srgbClr val="7030A0"/>
                </a:solidFill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53604" y="131763"/>
            <a:ext cx="1219200" cy="1570037"/>
            <a:chOff x="337589" y="132385"/>
            <a:chExt cx="1625600" cy="1569660"/>
          </a:xfrm>
        </p:grpSpPr>
        <p:grpSp>
          <p:nvGrpSpPr>
            <p:cNvPr id="4114" name="Group 3"/>
            <p:cNvGrpSpPr>
              <a:grpSpLocks/>
            </p:cNvGrpSpPr>
            <p:nvPr/>
          </p:nvGrpSpPr>
          <p:grpSpPr bwMode="auto">
            <a:xfrm>
              <a:off x="337589" y="255496"/>
              <a:ext cx="1625600" cy="1348248"/>
              <a:chOff x="457200" y="480552"/>
              <a:chExt cx="1625600" cy="1348248"/>
            </a:xfrm>
          </p:grpSpPr>
          <p:pic>
            <p:nvPicPr>
              <p:cNvPr id="4116" name="Picture 7" descr="Ba loại hình in phong bì phổ biến và được sử dụng nhiều nhấ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609600"/>
                <a:ext cx="16256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7" name="TextBox 2"/>
              <p:cNvSpPr txBox="1">
                <a:spLocks noChangeArrowheads="1"/>
              </p:cNvSpPr>
              <p:nvPr/>
            </p:nvSpPr>
            <p:spPr bwMode="auto">
              <a:xfrm>
                <a:off x="838200" y="480552"/>
                <a:ext cx="352839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8000" smtClean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115" name="TextBox 21"/>
            <p:cNvSpPr txBox="1">
              <a:spLocks noChangeArrowheads="1"/>
            </p:cNvSpPr>
            <p:nvPr/>
          </p:nvSpPr>
          <p:spPr bwMode="auto">
            <a:xfrm>
              <a:off x="597303" y="132385"/>
              <a:ext cx="35283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600" b="1" smtClean="0">
                  <a:solidFill>
                    <a:srgbClr val="FF0000"/>
                  </a:solidFill>
                  <a:latin typeface=".VnAvant" pitchFamily="34" charset="0"/>
                </a:rPr>
                <a:t>ư</a:t>
              </a:r>
              <a:endParaRPr lang="en-US" altLang="en-US" sz="960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7555706" y="4340225"/>
            <a:ext cx="1219200" cy="1570038"/>
            <a:chOff x="10074870" y="4339956"/>
            <a:chExt cx="1625600" cy="1569660"/>
          </a:xfrm>
        </p:grpSpPr>
        <p:grpSp>
          <p:nvGrpSpPr>
            <p:cNvPr id="4110" name="Group 27"/>
            <p:cNvGrpSpPr>
              <a:grpSpLocks/>
            </p:cNvGrpSpPr>
            <p:nvPr/>
          </p:nvGrpSpPr>
          <p:grpSpPr bwMode="auto">
            <a:xfrm>
              <a:off x="10074870" y="4463903"/>
              <a:ext cx="1625600" cy="1348248"/>
              <a:chOff x="457200" y="480552"/>
              <a:chExt cx="1625600" cy="1348248"/>
            </a:xfrm>
          </p:grpSpPr>
          <p:pic>
            <p:nvPicPr>
              <p:cNvPr id="4112" name="Picture 7" descr="Ba loại hình in phong bì phổ biến và được sử dụng nhiều nhấ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609600"/>
                <a:ext cx="16256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3" name="TextBox 29"/>
              <p:cNvSpPr txBox="1">
                <a:spLocks noChangeArrowheads="1"/>
              </p:cNvSpPr>
              <p:nvPr/>
            </p:nvSpPr>
            <p:spPr bwMode="auto">
              <a:xfrm>
                <a:off x="838200" y="480552"/>
                <a:ext cx="352839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8000" smtClean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111" name="TextBox 22"/>
            <p:cNvSpPr txBox="1">
              <a:spLocks noChangeArrowheads="1"/>
            </p:cNvSpPr>
            <p:nvPr/>
          </p:nvSpPr>
          <p:spPr bwMode="auto">
            <a:xfrm>
              <a:off x="10455870" y="4339956"/>
              <a:ext cx="35283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600" b="1" smtClean="0">
                  <a:solidFill>
                    <a:srgbClr val="00B050"/>
                  </a:solidFill>
                  <a:latin typeface=".VnAvant" pitchFamily="34" charset="0"/>
                </a:rPr>
                <a:t>ư</a:t>
              </a:r>
              <a:endParaRPr lang="en-US" altLang="en-US" sz="9600" smtClean="0">
                <a:solidFill>
                  <a:srgbClr val="00B050"/>
                </a:solidFill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948929" y="2000250"/>
            <a:ext cx="1219200" cy="1570038"/>
            <a:chOff x="2077484" y="1969130"/>
            <a:chExt cx="1625600" cy="1569660"/>
          </a:xfrm>
        </p:grpSpPr>
        <p:pic>
          <p:nvPicPr>
            <p:cNvPr id="4108" name="Picture 7" descr="Ba loại hình in phong bì phổ biến và được sử dụng nhiều nhấ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484" y="220980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372759" y="1969130"/>
              <a:ext cx="352425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600" b="1" dirty="0">
                  <a:solidFill>
                    <a:srgbClr val="F79646">
                      <a:lumMod val="75000"/>
                    </a:srgbClr>
                  </a:solidFill>
                  <a:latin typeface=".VnAvant" panose="020B7200000000000000" pitchFamily="34" charset="0"/>
                  <a:cs typeface="Arial" pitchFamily="34" charset="0"/>
                </a:rPr>
                <a:t>ư</a:t>
              </a:r>
              <a:endParaRPr lang="en-US" sz="9600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7" name="Picture 34" descr="C:\Users\SONY VIAO\Desktop\ga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12" y="2232025"/>
            <a:ext cx="2340769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6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17" y="609600"/>
            <a:ext cx="7315201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VN-Hole Hearted" panose="020B0A06020104020203" pitchFamily="34" charset="0"/>
                <a:cs typeface="Times New Roman" panose="02020603050405020304" pitchFamily="18" charset="0"/>
              </a:rPr>
              <a:t>TRÒ CHƠI 2: </a:t>
            </a:r>
            <a:r>
              <a:rPr lang="en-US" sz="4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VN-Hole Hearted" panose="020B0A06020104020203" pitchFamily="34" charset="0"/>
                <a:cs typeface="Times New Roman" panose="02020603050405020304" pitchFamily="18" charset="0"/>
              </a:rPr>
              <a:t>BÉ TRỔ TÀI</a:t>
            </a:r>
            <a:endParaRPr lang="en-US" sz="4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VN-Hole Hearted" panose="020B0A06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Tro choi 2.m4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54425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3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454268" y="30163"/>
            <a:ext cx="51197" cy="6769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Diagonal Corners Rounded 2"/>
          <p:cNvSpPr/>
          <p:nvPr/>
        </p:nvSpPr>
        <p:spPr>
          <a:xfrm>
            <a:off x="248855" y="360394"/>
            <a:ext cx="4920853" cy="5864225"/>
          </a:xfrm>
          <a:prstGeom prst="round2Diag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14300" y="3784602"/>
            <a:ext cx="50553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dirty="0" smtClean="0">
                <a:solidFill>
                  <a:srgbClr val="FF0000"/>
                </a:solidFill>
                <a:latin typeface=".VnAvant" pitchFamily="34" charset="0"/>
              </a:rPr>
              <a:t>con S</a:t>
            </a:r>
            <a:r>
              <a:rPr lang="en-US" altLang="en-US" sz="6000" b="1" dirty="0" smtClean="0">
                <a:solidFill>
                  <a:srgbClr val="FF0000"/>
                </a:solidFill>
                <a:latin typeface=".VnAvant" pitchFamily="34" charset="0"/>
              </a:rPr>
              <a:t>…</a:t>
            </a:r>
            <a:r>
              <a:rPr lang="en-US" altLang="en-US" sz="80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altLang="en-US" sz="6000" b="1" dirty="0" smtClean="0">
                <a:solidFill>
                  <a:srgbClr val="FF0000"/>
                </a:solidFill>
                <a:latin typeface=".VnAvant" pitchFamily="34" charset="0"/>
              </a:rPr>
              <a:t>…</a:t>
            </a:r>
            <a:endParaRPr lang="en-US" altLang="en-US" sz="8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5" name="r"/>
          <p:cNvGrpSpPr>
            <a:grpSpLocks/>
          </p:cNvGrpSpPr>
          <p:nvPr/>
        </p:nvGrpSpPr>
        <p:grpSpPr bwMode="auto">
          <a:xfrm>
            <a:off x="5809060" y="3483006"/>
            <a:ext cx="994172" cy="1438275"/>
            <a:chOff x="8947184" y="1989934"/>
            <a:chExt cx="1325506" cy="1439065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8947184" y="2101120"/>
              <a:ext cx="1325506" cy="132787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73" name="TextBox 6"/>
            <p:cNvSpPr txBox="1">
              <a:spLocks noChangeArrowheads="1"/>
            </p:cNvSpPr>
            <p:nvPr/>
          </p:nvSpPr>
          <p:spPr bwMode="auto">
            <a:xfrm>
              <a:off x="9334234" y="1989934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002060"/>
                  </a:solidFill>
                  <a:latin typeface=".VnAvant" pitchFamily="34" charset="0"/>
                </a:rPr>
                <a:t>e</a:t>
              </a:r>
              <a:endParaRPr lang="en-US" altLang="en-US" sz="800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n"/>
          <p:cNvGrpSpPr>
            <a:grpSpLocks/>
          </p:cNvGrpSpPr>
          <p:nvPr/>
        </p:nvGrpSpPr>
        <p:grpSpPr bwMode="auto">
          <a:xfrm>
            <a:off x="6646069" y="1265238"/>
            <a:ext cx="994172" cy="1357312"/>
            <a:chOff x="7527533" y="777991"/>
            <a:chExt cx="1325506" cy="1358648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7527533" y="809772"/>
              <a:ext cx="1325506" cy="132686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71" name="TextBox 9"/>
            <p:cNvSpPr txBox="1">
              <a:spLocks noChangeArrowheads="1"/>
            </p:cNvSpPr>
            <p:nvPr/>
          </p:nvSpPr>
          <p:spPr bwMode="auto">
            <a:xfrm>
              <a:off x="7814229" y="777991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002060"/>
                  </a:solidFill>
                  <a:latin typeface=".VnAvant" pitchFamily="34" charset="0"/>
                </a:rPr>
                <a:t>Ư</a:t>
              </a:r>
              <a:endParaRPr lang="en-US" altLang="en-US" sz="800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h"/>
          <p:cNvGrpSpPr>
            <a:grpSpLocks/>
          </p:cNvGrpSpPr>
          <p:nvPr/>
        </p:nvGrpSpPr>
        <p:grpSpPr bwMode="auto">
          <a:xfrm>
            <a:off x="7616428" y="3483006"/>
            <a:ext cx="994172" cy="1438275"/>
            <a:chOff x="10303652" y="3475021"/>
            <a:chExt cx="1325506" cy="1439065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10303652" y="3586207"/>
              <a:ext cx="1325506" cy="132787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69" name="TextBox 12"/>
            <p:cNvSpPr txBox="1">
              <a:spLocks noChangeArrowheads="1"/>
            </p:cNvSpPr>
            <p:nvPr/>
          </p:nvSpPr>
          <p:spPr bwMode="auto">
            <a:xfrm>
              <a:off x="10789985" y="3475021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002060"/>
                  </a:solidFill>
                  <a:latin typeface=".VnAvant" pitchFamily="34" charset="0"/>
                </a:rPr>
                <a:t>i</a:t>
              </a:r>
              <a:endParaRPr lang="en-US" altLang="en-US" sz="800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6901637" y="819921"/>
            <a:ext cx="481794" cy="6423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082611" y="4694209"/>
            <a:ext cx="481794" cy="6423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880156" y="4694209"/>
            <a:ext cx="481794" cy="6423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8449" name="Picture 26" descr="dấu-tích - Hoa Đà Việt N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41" y="2095500"/>
            <a:ext cx="419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20993" y="3891788"/>
            <a:ext cx="265509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dirty="0" smtClean="0">
                <a:solidFill>
                  <a:srgbClr val="002060"/>
                </a:solidFill>
                <a:latin typeface=".VnAvant" pitchFamily="34" charset="0"/>
              </a:rPr>
              <a:t>Ư</a:t>
            </a:r>
            <a:endParaRPr lang="en-US" altLang="en-US" sz="8000" dirty="0" smtClean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52986" y="3891788"/>
            <a:ext cx="264319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dirty="0" smtClean="0">
                <a:solidFill>
                  <a:srgbClr val="002060"/>
                </a:solidFill>
                <a:latin typeface=".VnAvant" pitchFamily="34" charset="0"/>
              </a:rPr>
              <a:t>Ử</a:t>
            </a:r>
            <a:endParaRPr lang="en-US" altLang="en-US" sz="8000" dirty="0" smtClean="0">
              <a:solidFill>
                <a:srgbClr val="002060"/>
              </a:solidFill>
            </a:endParaRPr>
          </a:p>
        </p:txBody>
      </p:sp>
      <p:pic>
        <p:nvPicPr>
          <p:cNvPr id="6167" name="Picture 30" descr="C:\Users\SONY VIAO\Desktop\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19150"/>
            <a:ext cx="28003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3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dấu-tích - Hoa Đà Việt N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81" y="2916238"/>
            <a:ext cx="419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54262" y="30163"/>
            <a:ext cx="51197" cy="6769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Diagonal Corners Rounded 3"/>
          <p:cNvSpPr/>
          <p:nvPr/>
        </p:nvSpPr>
        <p:spPr>
          <a:xfrm>
            <a:off x="248850" y="447694"/>
            <a:ext cx="4920853" cy="5864225"/>
          </a:xfrm>
          <a:prstGeom prst="round2Diag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48849" y="4000509"/>
            <a:ext cx="50826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dirty="0" smtClean="0">
                <a:solidFill>
                  <a:srgbClr val="002060"/>
                </a:solidFill>
              </a:rPr>
              <a:t>con </a:t>
            </a:r>
            <a:r>
              <a:rPr lang="en-US" altLang="en-US" sz="8000" b="1" dirty="0" err="1" smtClean="0">
                <a:solidFill>
                  <a:srgbClr val="002060"/>
                </a:solidFill>
              </a:rPr>
              <a:t>gấ</a:t>
            </a:r>
            <a:r>
              <a:rPr lang="en-US" altLang="en-US" sz="10000" b="1" dirty="0">
                <a:solidFill>
                  <a:srgbClr val="002060"/>
                </a:solidFill>
              </a:rPr>
              <a:t>.</a:t>
            </a:r>
            <a:r>
              <a:rPr lang="en-US" altLang="en-US" sz="10000" b="1" dirty="0" smtClean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7" name="r"/>
          <p:cNvGrpSpPr>
            <a:grpSpLocks/>
          </p:cNvGrpSpPr>
          <p:nvPr/>
        </p:nvGrpSpPr>
        <p:grpSpPr bwMode="auto">
          <a:xfrm>
            <a:off x="6710365" y="1824038"/>
            <a:ext cx="994172" cy="1604962"/>
            <a:chOff x="8947184" y="1824629"/>
            <a:chExt cx="1325506" cy="1604370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8947184" y="2100752"/>
              <a:ext cx="1325506" cy="132824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96" name="TextBox 8"/>
            <p:cNvSpPr txBox="1">
              <a:spLocks noChangeArrowheads="1"/>
            </p:cNvSpPr>
            <p:nvPr/>
          </p:nvSpPr>
          <p:spPr bwMode="auto">
            <a:xfrm>
              <a:off x="9127394" y="1824629"/>
              <a:ext cx="35283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600" b="1" smtClean="0">
                  <a:solidFill>
                    <a:srgbClr val="FF0000"/>
                  </a:solidFill>
                  <a:latin typeface=".VnAvant" pitchFamily="34" charset="0"/>
                </a:rPr>
                <a:t>u</a:t>
              </a:r>
              <a:endParaRPr lang="en-US" altLang="en-US" sz="960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n"/>
          <p:cNvGrpSpPr>
            <a:grpSpLocks/>
          </p:cNvGrpSpPr>
          <p:nvPr/>
        </p:nvGrpSpPr>
        <p:grpSpPr bwMode="auto">
          <a:xfrm>
            <a:off x="5645944" y="777875"/>
            <a:ext cx="994172" cy="1358900"/>
            <a:chOff x="7527533" y="777991"/>
            <a:chExt cx="1325506" cy="1358648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7527533" y="809735"/>
              <a:ext cx="1325506" cy="132690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94" name="TextBox 11"/>
            <p:cNvSpPr txBox="1">
              <a:spLocks noChangeArrowheads="1"/>
            </p:cNvSpPr>
            <p:nvPr/>
          </p:nvSpPr>
          <p:spPr bwMode="auto">
            <a:xfrm>
              <a:off x="7814229" y="777991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en-US" altLang="en-US" sz="800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h"/>
          <p:cNvGrpSpPr>
            <a:grpSpLocks/>
          </p:cNvGrpSpPr>
          <p:nvPr/>
        </p:nvGrpSpPr>
        <p:grpSpPr bwMode="auto">
          <a:xfrm>
            <a:off x="7727158" y="3586163"/>
            <a:ext cx="994172" cy="1327150"/>
            <a:chOff x="10303652" y="3586517"/>
            <a:chExt cx="1325506" cy="1327569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10303652" y="3586517"/>
              <a:ext cx="1325506" cy="132756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92" name="TextBox 14"/>
            <p:cNvSpPr txBox="1">
              <a:spLocks noChangeArrowheads="1"/>
            </p:cNvSpPr>
            <p:nvPr/>
          </p:nvSpPr>
          <p:spPr bwMode="auto">
            <a:xfrm>
              <a:off x="10613566" y="3586517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FF0000"/>
                  </a:solidFill>
                  <a:latin typeface=".VnAvant" pitchFamily="34" charset="0"/>
                </a:rPr>
                <a:t>h</a:t>
              </a:r>
              <a:endParaRPr lang="en-US" altLang="en-US" sz="800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469491" y="1151658"/>
            <a:ext cx="481794" cy="6423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7534229" y="2444018"/>
            <a:ext cx="481794" cy="6423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8594957" y="3929105"/>
            <a:ext cx="481794" cy="6423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9" name="chữ r"/>
          <p:cNvSpPr txBox="1">
            <a:spLocks noChangeArrowheads="1"/>
          </p:cNvSpPr>
          <p:nvPr/>
        </p:nvSpPr>
        <p:spPr bwMode="auto">
          <a:xfrm>
            <a:off x="3451470" y="4000509"/>
            <a:ext cx="264319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5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altLang="en-US" sz="11500" dirty="0" smtClean="0">
              <a:solidFill>
                <a:srgbClr val="FF0000"/>
              </a:solidFill>
            </a:endParaRPr>
          </a:p>
        </p:txBody>
      </p:sp>
      <p:pic>
        <p:nvPicPr>
          <p:cNvPr id="7190" name="Picture 30" descr="C:\Users\SONY VIAO\Desktop\h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6" y="809644"/>
            <a:ext cx="3886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0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454253" y="30163"/>
            <a:ext cx="51197" cy="6769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Diagonal Corners Rounded 2"/>
          <p:cNvSpPr/>
          <p:nvPr/>
        </p:nvSpPr>
        <p:spPr>
          <a:xfrm>
            <a:off x="117873" y="315914"/>
            <a:ext cx="4920853" cy="5864225"/>
          </a:xfrm>
          <a:prstGeom prst="round2Diag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r"/>
          <p:cNvGrpSpPr>
            <a:grpSpLocks/>
          </p:cNvGrpSpPr>
          <p:nvPr/>
        </p:nvGrpSpPr>
        <p:grpSpPr bwMode="auto">
          <a:xfrm>
            <a:off x="6530579" y="2533650"/>
            <a:ext cx="992981" cy="1377950"/>
            <a:chOff x="8947184" y="2050653"/>
            <a:chExt cx="1325506" cy="1378346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8947184" y="2101468"/>
              <a:ext cx="1325506" cy="1327531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20" name="TextBox 5"/>
            <p:cNvSpPr txBox="1">
              <a:spLocks noChangeArrowheads="1"/>
            </p:cNvSpPr>
            <p:nvPr/>
          </p:nvSpPr>
          <p:spPr bwMode="auto">
            <a:xfrm>
              <a:off x="9380863" y="2050653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00B0F0"/>
                  </a:solidFill>
                  <a:latin typeface=".VnAvant" pitchFamily="34" charset="0"/>
                </a:rPr>
                <a:t>t</a:t>
              </a:r>
              <a:endParaRPr lang="en-US" altLang="en-US" sz="8000" smtClean="0">
                <a:solidFill>
                  <a:srgbClr val="00B0F0"/>
                </a:solidFill>
              </a:endParaRPr>
            </a:p>
          </p:txBody>
        </p:sp>
      </p:grpSp>
      <p:grpSp>
        <p:nvGrpSpPr>
          <p:cNvPr id="7" name="n"/>
          <p:cNvGrpSpPr>
            <a:grpSpLocks/>
          </p:cNvGrpSpPr>
          <p:nvPr/>
        </p:nvGrpSpPr>
        <p:grpSpPr bwMode="auto">
          <a:xfrm>
            <a:off x="6530579" y="4646613"/>
            <a:ext cx="992981" cy="1358900"/>
            <a:chOff x="7527533" y="777991"/>
            <a:chExt cx="1325506" cy="1358648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7527533" y="809735"/>
              <a:ext cx="1325506" cy="132690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18" name="TextBox 8"/>
            <p:cNvSpPr txBox="1">
              <a:spLocks noChangeArrowheads="1"/>
            </p:cNvSpPr>
            <p:nvPr/>
          </p:nvSpPr>
          <p:spPr bwMode="auto">
            <a:xfrm>
              <a:off x="7814229" y="777991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00B0F0"/>
                  </a:solidFill>
                  <a:latin typeface=".VnAvant" pitchFamily="34" charset="0"/>
                </a:rPr>
                <a:t>ư</a:t>
              </a:r>
              <a:endParaRPr lang="en-US" altLang="en-US" sz="8000" smtClean="0">
                <a:solidFill>
                  <a:srgbClr val="00B0F0"/>
                </a:solidFill>
              </a:endParaRPr>
            </a:p>
          </p:txBody>
        </p:sp>
      </p:grpSp>
      <p:grpSp>
        <p:nvGrpSpPr>
          <p:cNvPr id="10" name="h"/>
          <p:cNvGrpSpPr>
            <a:grpSpLocks/>
          </p:cNvGrpSpPr>
          <p:nvPr/>
        </p:nvGrpSpPr>
        <p:grpSpPr bwMode="auto">
          <a:xfrm>
            <a:off x="6450807" y="249239"/>
            <a:ext cx="994172" cy="1438275"/>
            <a:chOff x="10303652" y="3475021"/>
            <a:chExt cx="1325506" cy="1439065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10303652" y="3586207"/>
              <a:ext cx="1325506" cy="132787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16" name="TextBox 11"/>
            <p:cNvSpPr txBox="1">
              <a:spLocks noChangeArrowheads="1"/>
            </p:cNvSpPr>
            <p:nvPr/>
          </p:nvSpPr>
          <p:spPr bwMode="auto">
            <a:xfrm>
              <a:off x="10471387" y="3475021"/>
              <a:ext cx="35283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0" b="1" smtClean="0">
                  <a:solidFill>
                    <a:srgbClr val="00B0F0"/>
                  </a:solidFill>
                  <a:latin typeface=".VnAvant" pitchFamily="34" charset="0"/>
                </a:rPr>
                <a:t>m</a:t>
              </a:r>
              <a:endParaRPr lang="en-US" altLang="en-US" sz="8000" smtClean="0">
                <a:solidFill>
                  <a:srgbClr val="00B0F0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6706485" y="1499631"/>
            <a:ext cx="481794" cy="6423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86185" y="3805993"/>
            <a:ext cx="481794" cy="6423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822596" y="5791369"/>
            <a:ext cx="481794" cy="6423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6" name="Picture 26" descr="dấu-tích - Hoa Đà Việt N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5232400"/>
            <a:ext cx="419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Box 18"/>
          <p:cNvSpPr txBox="1">
            <a:spLocks noChangeArrowheads="1"/>
          </p:cNvSpPr>
          <p:nvPr/>
        </p:nvSpPr>
        <p:spPr bwMode="auto">
          <a:xfrm>
            <a:off x="264319" y="3714751"/>
            <a:ext cx="46291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0" b="1" dirty="0" smtClean="0">
                <a:solidFill>
                  <a:srgbClr val="7030A0"/>
                </a:solidFill>
                <a:latin typeface=".VnAvant" pitchFamily="34" charset="0"/>
              </a:rPr>
              <a:t>   con </a:t>
            </a:r>
            <a:r>
              <a:rPr lang="en-US" altLang="en-US" sz="9000" b="1" dirty="0" err="1" smtClean="0">
                <a:solidFill>
                  <a:srgbClr val="7030A0"/>
                </a:solidFill>
                <a:latin typeface=".VnAvant" pitchFamily="34" charset="0"/>
              </a:rPr>
              <a:t>ng</a:t>
            </a:r>
            <a:r>
              <a:rPr lang="en-US" altLang="en-US" sz="9000" b="1" dirty="0" smtClean="0">
                <a:solidFill>
                  <a:srgbClr val="7030A0"/>
                </a:solidFill>
                <a:latin typeface=".VnAvant" pitchFamily="34" charset="0"/>
              </a:rPr>
              <a:t>...a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36343" y="5130861"/>
            <a:ext cx="52744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 dirty="0" smtClean="0">
                <a:solidFill>
                  <a:srgbClr val="00B0F0"/>
                </a:solidFill>
                <a:latin typeface=".VnAvant" pitchFamily="34" charset="0"/>
              </a:rPr>
              <a:t>Ự</a:t>
            </a:r>
            <a:endParaRPr lang="en-US" altLang="en-US" sz="8800" dirty="0" smtClean="0">
              <a:solidFill>
                <a:srgbClr val="00B0F0"/>
              </a:solidFill>
            </a:endParaRPr>
          </a:p>
        </p:txBody>
      </p:sp>
      <p:pic>
        <p:nvPicPr>
          <p:cNvPr id="8214" name="Picture 26" descr="C:\Users\SONY VIAO\Desktop\ngự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66801"/>
            <a:ext cx="36004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3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inh nen lam bia\hin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147935"/>
            <a:ext cx="7467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chuyện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cùng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913" y="140264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rgbClr val="FFC000"/>
                </a:solidFill>
                <a:latin typeface="+mj-lt"/>
              </a:rPr>
              <a:t>Trò chơi 3 : mảnh ghép thần kỳ</a:t>
            </a:r>
            <a:endParaRPr lang="en-US" sz="3200" b="1" i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Bé Rất Thích Trò Chơi Vận Động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9200" y="2209107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58"/>
            <a:ext cx="48768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smtClean="0">
                <a:solidFill>
                  <a:srgbClr val="FF0000"/>
                </a:solidFill>
              </a:rPr>
              <a:t>3. Kết thúc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26356" y="339811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b="1" u="sng" kern="10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/>
            </a:endParaRPr>
          </a:p>
          <a:p>
            <a:pPr eaLnBrk="0" hangingPunct="0">
              <a:defRPr/>
            </a:pPr>
            <a:endParaRPr lang="en-US" b="1" u="sng" kern="1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668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b="1" u="sng" kern="1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533405" y="3962400"/>
            <a:ext cx="8107363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solidFill>
                  <a:srgbClr val="CC00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KÍNH CHÚC QUÝ CÔ MẠNH </a:t>
            </a:r>
            <a:r>
              <a:rPr lang="en-US" sz="3600" b="1" kern="10" smtClean="0">
                <a:solidFill>
                  <a:srgbClr val="CC00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endParaRPr lang="en-US" sz="3600" b="1" kern="10">
              <a:solidFill>
                <a:srgbClr val="CC00CC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00009" y="1676401"/>
            <a:ext cx="7620001" cy="607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u="sng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XIN CHÀO VÀ HẸN GẶP LẠI</a:t>
            </a: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555563" y="3962400"/>
            <a:ext cx="8107363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solidFill>
                  <a:srgbClr val="CC00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KÍNH CHÚC QUÝ CÔ MẠNH </a:t>
            </a:r>
            <a:r>
              <a:rPr lang="en-US" sz="3600" b="1" kern="10" smtClean="0">
                <a:solidFill>
                  <a:srgbClr val="CC00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endParaRPr lang="en-US" sz="3600" b="1" kern="10">
              <a:solidFill>
                <a:srgbClr val="CC00CC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Picture 8" descr="462224duyetbinhlv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822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7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15 0.14798 C -0.27014 -0.00601 -0.32795 -0.16138 -0.29132 -0.16786 C -0.25469 -0.17456 -0.06857 0.09018 0.00712 0.10867 C 0.08299 0.12856 0.09774 -0.10127 0.16215 -0.05271 C 0.22726 -0.00416 0.39844 0.32786 0.39584 0.39977 C 0.3934 0.46914 0.21077 0.38012 0.14722 0.36694 C 0.08577 0.35422 0.0691 0.31839 0.02136 0.32162 C -0.02708 0.32532 -0.08541 0.38474 -0.14323 0.38706 C -0.20121 0.38891 -0.35729 0.3644 -0.32587 0.33411 C -0.29392 0.30451 -0.08298 0.29318 0.04896 0.20694 C 0.18021 0.11977 0.45608 -0.12809 0.46493 -0.18589 C 0.47396 -0.24393 0.18143 -0.19676 0.10191 -0.14104 C 0.02274 -0.08508 0.00573 0.03284 -0.01146 0.1496 " pathEditMode="fixed" rAng="0" ptsTypes="aaaaaaaaaaaaA">
                                      <p:cBhvr>
                                        <p:cTn id="29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9" y="-3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52 -0.02197 C -0.20399 -0.00254 -0.21215 0.01688 -0.2158 0.0414 C -0.21944 0.06799 -0.22135 0.09968 -0.22309 0.13136 C -0.225 0.16304 -0.22309 0.18964 -0.22135 0.21878 C -0.21944 0.24584 -0.21684 0.27498 -0.21024 0.29903 C -0.20486 0.32354 -0.19566 0.34297 -0.18559 0.35777 C -0.17639 0.37211 -0.16545 0.38182 -0.15434 0.38691 C -0.1434 0.39177 -0.13246 0.39177 -0.12222 0.38691 C -0.11128 0.38182 -0.10121 0.36956 -0.09305 0.35014 C -0.08472 0.33326 -0.07743 0.31129 -0.07378 0.28469 C -0.06909 0.26018 -0.06736 0.22641 -0.06736 0.19935 C -0.06649 0.17276 -0.06736 0.14107 -0.07205 0.11448 C -0.07639 0.08996 -0.08472 0.07054 -0.09566 0.06082 C -0.10677 0.05365 -0.11788 0.06337 -0.12517 0.08025 C -0.13142 0.09713 -0.13611 0.12419 -0.13715 0.15541 C -0.13715 0.18709 -0.13611 0.21623 -0.13142 0.24075 C -0.12691 0.26526 -0.12777 0.26989 -0.10955 0.30157 C -0.09305 0.3358 -0.07639 0.32609 -0.06649 0.32817 C -0.05642 0.32817 -0.04809 0.31845 -0.03802 0.30874 C -0.02691 0.29695 -0.01788 0.27498 -0.01128 0.25555 C -0.00503 0.23612 -0.00225 0.21161 0.00139 0.17276 C 0.00417 0.1339 0.00417 0.11448 0.00417 0.08487 C 0.00417 0.05573 0.00417 0.0266 0.00417 -0.00254 " pathEditMode="relative" rAng="0" ptsTypes="fffffffffffffffffffffff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206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83988"/>
            <a:ext cx="3352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b="1" u="sng" smtClean="0">
                <a:solidFill>
                  <a:srgbClr val="FF0000"/>
                </a:solidFill>
              </a:rPr>
              <a:t>2. NỘI DUNG</a:t>
            </a:r>
            <a:endParaRPr lang="en-US" sz="3600" b="1" u="sng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246" y="2057400"/>
            <a:ext cx="823552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2.1. HoạT động 1: làm quen chữ cái </a:t>
            </a:r>
          </a:p>
          <a:p>
            <a:pPr algn="ctr"/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u, ư</a:t>
            </a:r>
            <a:endParaRPr lang="en-US" sz="32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582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8427" y="5181600"/>
            <a:ext cx="6238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vi-VN" sz="9600" b="1" dirty="0" smtClean="0">
                <a:solidFill>
                  <a:srgbClr val="FF0000"/>
                </a:solidFill>
                <a:latin typeface=".VnAvant" pitchFamily="34" charset="0"/>
              </a:rPr>
              <a:t>on  </a:t>
            </a:r>
            <a:r>
              <a:rPr lang="vi-VN" sz="96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ấ</a:t>
            </a:r>
            <a:r>
              <a:rPr lang="vi-VN" sz="96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2"/>
          <a:stretch/>
        </p:blipFill>
        <p:spPr>
          <a:xfrm>
            <a:off x="609600" y="533400"/>
            <a:ext cx="7924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29" y="2133657"/>
            <a:ext cx="1480457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13800" b="1">
                <a:solidFill>
                  <a:srgbClr val="0F0B61"/>
                </a:solidFill>
                <a:latin typeface=".VnAvant" pitchFamily="34" charset="0"/>
              </a:rPr>
              <a:t>c</a:t>
            </a:r>
            <a:endParaRPr lang="en-US" sz="13800" b="1">
              <a:solidFill>
                <a:srgbClr val="0F0B61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9066" y="2133657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13800" b="1">
                <a:solidFill>
                  <a:srgbClr val="002060"/>
                </a:solidFill>
                <a:latin typeface=".VnAvant" pitchFamily="34" charset="0"/>
              </a:rPr>
              <a:t>o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2" y="2133657"/>
            <a:ext cx="1393371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13800" b="1">
                <a:solidFill>
                  <a:srgbClr val="002060"/>
                </a:solidFill>
                <a:latin typeface=".VnAvant" pitchFamily="34" charset="0"/>
              </a:rPr>
              <a:t>g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0171" y="2133657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13800" b="1">
                <a:solidFill>
                  <a:srgbClr val="0F0B61"/>
                </a:solidFill>
                <a:latin typeface=".VnAvant" pitchFamily="34" charset="0"/>
              </a:rPr>
              <a:t>Ê</a:t>
            </a:r>
            <a:endParaRPr lang="en-US" sz="13800" b="1">
              <a:solidFill>
                <a:srgbClr val="0F0B6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29" y="2133658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13800" b="1" smtClean="0">
                <a:solidFill>
                  <a:srgbClr val="002060"/>
                </a:solidFill>
                <a:latin typeface=".VnAvant" pitchFamily="34" charset="0"/>
              </a:rPr>
              <a:t>n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2133658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138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138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7168E-6 C -0.03784 0.00162 -0.07569 0.00231 -0.11336 0.00509 C -0.14809 0.00786 -0.17986 0.01526 -0.21527 0.01549 C -0.2684 0.01618 -0.32187 0.01549 -0.375 0.01549 " pathEditMode="relative" rAng="0" ptsTypes="fff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52800" y="533458"/>
            <a:ext cx="29718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500" b="1">
                <a:solidFill>
                  <a:srgbClr val="0000CC"/>
                </a:solidFill>
                <a:latin typeface=".VnAvant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0559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990600" y="838200"/>
            <a:ext cx="7315200" cy="47244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961285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Giới thiệu nét chữ u</a:t>
            </a:r>
            <a:endParaRPr lang="en-US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8" t="31515" r="35640" b="37211"/>
          <a:stretch/>
        </p:blipFill>
        <p:spPr>
          <a:xfrm>
            <a:off x="4876800" y="770274"/>
            <a:ext cx="781396" cy="3649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0" t="31515" r="44714" b="37211"/>
          <a:stretch/>
        </p:blipFill>
        <p:spPr>
          <a:xfrm>
            <a:off x="2887289" y="762000"/>
            <a:ext cx="2141913" cy="36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290</Words>
  <Application>Microsoft Office PowerPoint</Application>
  <PresentationFormat>On-screen Show (4:3)</PresentationFormat>
  <Paragraphs>102</Paragraphs>
  <Slides>32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TINH BAO AN</dc:creator>
  <cp:lastModifiedBy>Admin</cp:lastModifiedBy>
  <cp:revision>78</cp:revision>
  <dcterms:created xsi:type="dcterms:W3CDTF">2017-08-28T13:31:52Z</dcterms:created>
  <dcterms:modified xsi:type="dcterms:W3CDTF">2024-12-18T05:44:13Z</dcterms:modified>
</cp:coreProperties>
</file>